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5" r:id="rId4"/>
    <p:sldId id="266" r:id="rId5"/>
    <p:sldId id="267" r:id="rId6"/>
    <p:sldId id="261" r:id="rId7"/>
    <p:sldId id="268" r:id="rId8"/>
    <p:sldId id="270" r:id="rId9"/>
    <p:sldId id="262" r:id="rId10"/>
    <p:sldId id="271" r:id="rId11"/>
    <p:sldId id="272" r:id="rId12"/>
    <p:sldId id="274" r:id="rId13"/>
    <p:sldId id="264" r:id="rId14"/>
    <p:sldId id="275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26A4F7-A7B9-48FE-9128-0C83E3BE5915}" v="8" dt="2022-07-03T20:03:35.3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6054" autoAdjust="0"/>
  </p:normalViewPr>
  <p:slideViewPr>
    <p:cSldViewPr snapToGrid="0" snapToObjects="1">
      <p:cViewPr varScale="1">
        <p:scale>
          <a:sx n="90" d="100"/>
          <a:sy n="90" d="100"/>
        </p:scale>
        <p:origin x="2172" y="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D4582B-EBBE-45D0-B3EC-600F0971554A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17942F-DA5B-459B-AD22-96E967A07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522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3273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7451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164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400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2630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254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304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350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796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endParaRPr lang="en-US" sz="2800" b="0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9372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4139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871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08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17942F-DA5B-459B-AD22-96E967A072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25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7/5/2022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alex-farach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farach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0" name="Rectangle 8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Freeform: Shape 10">
            <a:extLst>
              <a:ext uri="{FF2B5EF4-FFF2-40B4-BE49-F238E27FC236}">
                <a16:creationId xmlns:a16="http://schemas.microsoft.com/office/drawing/2014/main" id="{D20AEB5B-DFC7-42B4-9FAA-6B95E01D0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36343" y="0"/>
            <a:ext cx="5607657" cy="5143500"/>
          </a:xfrm>
          <a:custGeom>
            <a:avLst/>
            <a:gdLst>
              <a:gd name="connsiteX0" fmla="*/ 637332 w 7476877"/>
              <a:gd name="connsiteY0" fmla="*/ 4332728 h 6858000"/>
              <a:gd name="connsiteX1" fmla="*/ 1576347 w 7476877"/>
              <a:gd name="connsiteY1" fmla="*/ 4332728 h 6858000"/>
              <a:gd name="connsiteX2" fmla="*/ 1720345 w 7476877"/>
              <a:gd name="connsiteY2" fmla="*/ 4419228 h 6858000"/>
              <a:gd name="connsiteX3" fmla="*/ 2190864 w 7476877"/>
              <a:gd name="connsiteY3" fmla="*/ 5245095 h 6858000"/>
              <a:gd name="connsiteX4" fmla="*/ 2190864 w 7476877"/>
              <a:gd name="connsiteY4" fmla="*/ 5413976 h 6858000"/>
              <a:gd name="connsiteX5" fmla="*/ 1720345 w 7476877"/>
              <a:gd name="connsiteY5" fmla="*/ 6239844 h 6858000"/>
              <a:gd name="connsiteX6" fmla="*/ 1576347 w 7476877"/>
              <a:gd name="connsiteY6" fmla="*/ 6326343 h 6858000"/>
              <a:gd name="connsiteX7" fmla="*/ 637332 w 7476877"/>
              <a:gd name="connsiteY7" fmla="*/ 6326343 h 6858000"/>
              <a:gd name="connsiteX8" fmla="*/ 491309 w 7476877"/>
              <a:gd name="connsiteY8" fmla="*/ 6239844 h 6858000"/>
              <a:gd name="connsiteX9" fmla="*/ 22817 w 7476877"/>
              <a:gd name="connsiteY9" fmla="*/ 5413976 h 6858000"/>
              <a:gd name="connsiteX10" fmla="*/ 22817 w 7476877"/>
              <a:gd name="connsiteY10" fmla="*/ 5245095 h 6858000"/>
              <a:gd name="connsiteX11" fmla="*/ 491309 w 7476877"/>
              <a:gd name="connsiteY11" fmla="*/ 4419228 h 6858000"/>
              <a:gd name="connsiteX12" fmla="*/ 637332 w 7476877"/>
              <a:gd name="connsiteY12" fmla="*/ 4332728 h 6858000"/>
              <a:gd name="connsiteX13" fmla="*/ 3853980 w 7476877"/>
              <a:gd name="connsiteY13" fmla="*/ 0 h 6858000"/>
              <a:gd name="connsiteX14" fmla="*/ 5043644 w 7476877"/>
              <a:gd name="connsiteY14" fmla="*/ 0 h 6858000"/>
              <a:gd name="connsiteX15" fmla="*/ 5083740 w 7476877"/>
              <a:gd name="connsiteY15" fmla="*/ 70378 h 6858000"/>
              <a:gd name="connsiteX16" fmla="*/ 5225307 w 7476877"/>
              <a:gd name="connsiteY16" fmla="*/ 318859 h 6858000"/>
              <a:gd name="connsiteX17" fmla="*/ 5225307 w 7476877"/>
              <a:gd name="connsiteY17" fmla="*/ 577503 h 6858000"/>
              <a:gd name="connsiteX18" fmla="*/ 4504695 w 7476877"/>
              <a:gd name="connsiteY18" fmla="*/ 1842337 h 6858000"/>
              <a:gd name="connsiteX19" fmla="*/ 4284162 w 7476877"/>
              <a:gd name="connsiteY19" fmla="*/ 1974811 h 6858000"/>
              <a:gd name="connsiteX20" fmla="*/ 2846045 w 7476877"/>
              <a:gd name="connsiteY20" fmla="*/ 1974811 h 6858000"/>
              <a:gd name="connsiteX21" fmla="*/ 2778342 w 7476877"/>
              <a:gd name="connsiteY21" fmla="*/ 1965645 h 6858000"/>
              <a:gd name="connsiteX22" fmla="*/ 2731777 w 7476877"/>
              <a:gd name="connsiteY22" fmla="*/ 1945746 h 6858000"/>
              <a:gd name="connsiteX23" fmla="*/ 2760233 w 7476877"/>
              <a:gd name="connsiteY23" fmla="*/ 1895581 h 6858000"/>
              <a:gd name="connsiteX24" fmla="*/ 3768459 w 7476877"/>
              <a:gd name="connsiteY24" fmla="*/ 118263 h 6858000"/>
              <a:gd name="connsiteX25" fmla="*/ 3819932 w 7476877"/>
              <a:gd name="connsiteY25" fmla="*/ 39732 h 6858000"/>
              <a:gd name="connsiteX26" fmla="*/ 1880237 w 7476877"/>
              <a:gd name="connsiteY26" fmla="*/ 0 h 6858000"/>
              <a:gd name="connsiteX27" fmla="*/ 2102124 w 7476877"/>
              <a:gd name="connsiteY27" fmla="*/ 0 h 6858000"/>
              <a:gd name="connsiteX28" fmla="*/ 2086946 w 7476877"/>
              <a:gd name="connsiteY28" fmla="*/ 26756 h 6858000"/>
              <a:gd name="connsiteX29" fmla="*/ 1911773 w 7476877"/>
              <a:gd name="connsiteY29" fmla="*/ 335552 h 6858000"/>
              <a:gd name="connsiteX30" fmla="*/ 1911773 w 7476877"/>
              <a:gd name="connsiteY30" fmla="*/ 594199 h 6858000"/>
              <a:gd name="connsiteX31" fmla="*/ 2629280 w 7476877"/>
              <a:gd name="connsiteY31" fmla="*/ 1859030 h 6858000"/>
              <a:gd name="connsiteX32" fmla="*/ 2723627 w 7476877"/>
              <a:gd name="connsiteY32" fmla="*/ 1956020 h 6858000"/>
              <a:gd name="connsiteX33" fmla="*/ 2734544 w 7476877"/>
              <a:gd name="connsiteY33" fmla="*/ 1960685 h 6858000"/>
              <a:gd name="connsiteX34" fmla="*/ 2676021 w 7476877"/>
              <a:gd name="connsiteY34" fmla="*/ 2063851 h 6858000"/>
              <a:gd name="connsiteX35" fmla="*/ 2632495 w 7476877"/>
              <a:gd name="connsiteY35" fmla="*/ 2140578 h 6858000"/>
              <a:gd name="connsiteX36" fmla="*/ 2677641 w 7476877"/>
              <a:gd name="connsiteY36" fmla="*/ 2159871 h 6858000"/>
              <a:gd name="connsiteX37" fmla="*/ 2754009 w 7476877"/>
              <a:gd name="connsiteY37" fmla="*/ 2170210 h 6858000"/>
              <a:gd name="connsiteX38" fmla="*/ 4376198 w 7476877"/>
              <a:gd name="connsiteY38" fmla="*/ 2170210 h 6858000"/>
              <a:gd name="connsiteX39" fmla="*/ 4624956 w 7476877"/>
              <a:gd name="connsiteY39" fmla="*/ 2020780 h 6858000"/>
              <a:gd name="connsiteX40" fmla="*/ 5437803 w 7476877"/>
              <a:gd name="connsiteY40" fmla="*/ 594055 h 6858000"/>
              <a:gd name="connsiteX41" fmla="*/ 5437803 w 7476877"/>
              <a:gd name="connsiteY41" fmla="*/ 302307 h 6858000"/>
              <a:gd name="connsiteX42" fmla="*/ 5294722 w 7476877"/>
              <a:gd name="connsiteY42" fmla="*/ 51168 h 6858000"/>
              <a:gd name="connsiteX43" fmla="*/ 5265570 w 7476877"/>
              <a:gd name="connsiteY43" fmla="*/ 0 h 6858000"/>
              <a:gd name="connsiteX44" fmla="*/ 7476877 w 7476877"/>
              <a:gd name="connsiteY44" fmla="*/ 0 h 6858000"/>
              <a:gd name="connsiteX45" fmla="*/ 7476877 w 7476877"/>
              <a:gd name="connsiteY45" fmla="*/ 6858000 h 6858000"/>
              <a:gd name="connsiteX46" fmla="*/ 3343303 w 7476877"/>
              <a:gd name="connsiteY46" fmla="*/ 6858000 h 6858000"/>
              <a:gd name="connsiteX47" fmla="*/ 3297958 w 7476877"/>
              <a:gd name="connsiteY47" fmla="*/ 6778065 h 6858000"/>
              <a:gd name="connsiteX48" fmla="*/ 1841286 w 7476877"/>
              <a:gd name="connsiteY48" fmla="*/ 4210218 h 6858000"/>
              <a:gd name="connsiteX49" fmla="*/ 1841286 w 7476877"/>
              <a:gd name="connsiteY49" fmla="*/ 3515516 h 6858000"/>
              <a:gd name="connsiteX50" fmla="*/ 2556859 w 7476877"/>
              <a:gd name="connsiteY50" fmla="*/ 2254092 h 6858000"/>
              <a:gd name="connsiteX51" fmla="*/ 2617166 w 7476877"/>
              <a:gd name="connsiteY51" fmla="*/ 2147787 h 6858000"/>
              <a:gd name="connsiteX52" fmla="*/ 2615044 w 7476877"/>
              <a:gd name="connsiteY52" fmla="*/ 2146880 h 6858000"/>
              <a:gd name="connsiteX53" fmla="*/ 2508620 w 7476877"/>
              <a:gd name="connsiteY53" fmla="*/ 2037473 h 6858000"/>
              <a:gd name="connsiteX54" fmla="*/ 1699276 w 7476877"/>
              <a:gd name="connsiteY54" fmla="*/ 610749 h 6858000"/>
              <a:gd name="connsiteX55" fmla="*/ 1699276 w 7476877"/>
              <a:gd name="connsiteY55" fmla="*/ 319000 h 6858000"/>
              <a:gd name="connsiteX56" fmla="*/ 1843322 w 7476877"/>
              <a:gd name="connsiteY56" fmla="*/ 650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7476877" h="6858000">
                <a:moveTo>
                  <a:pt x="637332" y="4332728"/>
                </a:moveTo>
                <a:cubicBezTo>
                  <a:pt x="637332" y="4332728"/>
                  <a:pt x="637332" y="4332728"/>
                  <a:pt x="1576347" y="4332728"/>
                </a:cubicBezTo>
                <a:cubicBezTo>
                  <a:pt x="1635163" y="4332728"/>
                  <a:pt x="1691949" y="4365681"/>
                  <a:pt x="1720345" y="4419228"/>
                </a:cubicBezTo>
                <a:cubicBezTo>
                  <a:pt x="1720345" y="4419228"/>
                  <a:pt x="1720345" y="4419228"/>
                  <a:pt x="2190864" y="5245095"/>
                </a:cubicBezTo>
                <a:cubicBezTo>
                  <a:pt x="2221287" y="5296583"/>
                  <a:pt x="2221287" y="5362488"/>
                  <a:pt x="2190864" y="5413976"/>
                </a:cubicBezTo>
                <a:cubicBezTo>
                  <a:pt x="2190864" y="5413976"/>
                  <a:pt x="2190864" y="5413976"/>
                  <a:pt x="1720345" y="6239844"/>
                </a:cubicBezTo>
                <a:cubicBezTo>
                  <a:pt x="1691949" y="6293391"/>
                  <a:pt x="1635163" y="6326343"/>
                  <a:pt x="1576347" y="6326343"/>
                </a:cubicBezTo>
                <a:cubicBezTo>
                  <a:pt x="1576347" y="6326343"/>
                  <a:pt x="1576347" y="6326343"/>
                  <a:pt x="637332" y="6326343"/>
                </a:cubicBezTo>
                <a:cubicBezTo>
                  <a:pt x="576490" y="6326343"/>
                  <a:pt x="521732" y="6293391"/>
                  <a:pt x="491309" y="6239844"/>
                </a:cubicBezTo>
                <a:cubicBezTo>
                  <a:pt x="491309" y="6239844"/>
                  <a:pt x="491309" y="6239844"/>
                  <a:pt x="22817" y="5413976"/>
                </a:cubicBezTo>
                <a:cubicBezTo>
                  <a:pt x="-7605" y="5362488"/>
                  <a:pt x="-7605" y="5296583"/>
                  <a:pt x="22817" y="5245095"/>
                </a:cubicBezTo>
                <a:cubicBezTo>
                  <a:pt x="22817" y="5245095"/>
                  <a:pt x="22817" y="5245095"/>
                  <a:pt x="491309" y="4419228"/>
                </a:cubicBezTo>
                <a:cubicBezTo>
                  <a:pt x="521732" y="4365681"/>
                  <a:pt x="576490" y="4332728"/>
                  <a:pt x="637332" y="4332728"/>
                </a:cubicBezTo>
                <a:close/>
                <a:moveTo>
                  <a:pt x="3853980" y="0"/>
                </a:moveTo>
                <a:lnTo>
                  <a:pt x="5043644" y="0"/>
                </a:lnTo>
                <a:lnTo>
                  <a:pt x="5083740" y="70378"/>
                </a:lnTo>
                <a:cubicBezTo>
                  <a:pt x="5127533" y="147245"/>
                  <a:pt x="5174639" y="229925"/>
                  <a:pt x="5225307" y="318859"/>
                </a:cubicBezTo>
                <a:cubicBezTo>
                  <a:pt x="5271897" y="397715"/>
                  <a:pt x="5271897" y="498649"/>
                  <a:pt x="5225307" y="577503"/>
                </a:cubicBezTo>
                <a:cubicBezTo>
                  <a:pt x="5225307" y="577503"/>
                  <a:pt x="5225307" y="577503"/>
                  <a:pt x="4504695" y="1842337"/>
                </a:cubicBezTo>
                <a:cubicBezTo>
                  <a:pt x="4461209" y="1924345"/>
                  <a:pt x="4374239" y="1974811"/>
                  <a:pt x="4284162" y="1974811"/>
                </a:cubicBezTo>
                <a:cubicBezTo>
                  <a:pt x="4284162" y="1974811"/>
                  <a:pt x="4284162" y="1974811"/>
                  <a:pt x="2846045" y="1974811"/>
                </a:cubicBezTo>
                <a:cubicBezTo>
                  <a:pt x="2822750" y="1974811"/>
                  <a:pt x="2800035" y="1971656"/>
                  <a:pt x="2778342" y="1965645"/>
                </a:cubicBezTo>
                <a:lnTo>
                  <a:pt x="2731777" y="1945746"/>
                </a:lnTo>
                <a:lnTo>
                  <a:pt x="2760233" y="1895581"/>
                </a:lnTo>
                <a:cubicBezTo>
                  <a:pt x="3017539" y="1441999"/>
                  <a:pt x="3346890" y="861413"/>
                  <a:pt x="3768459" y="118263"/>
                </a:cubicBezTo>
                <a:cubicBezTo>
                  <a:pt x="3784101" y="90729"/>
                  <a:pt x="3801308" y="64519"/>
                  <a:pt x="3819932" y="39732"/>
                </a:cubicBezTo>
                <a:close/>
                <a:moveTo>
                  <a:pt x="1880237" y="0"/>
                </a:moveTo>
                <a:lnTo>
                  <a:pt x="2102124" y="0"/>
                </a:lnTo>
                <a:lnTo>
                  <a:pt x="2086946" y="26756"/>
                </a:lnTo>
                <a:cubicBezTo>
                  <a:pt x="1911773" y="335552"/>
                  <a:pt x="1911773" y="335552"/>
                  <a:pt x="1911773" y="335552"/>
                </a:cubicBezTo>
                <a:cubicBezTo>
                  <a:pt x="1865182" y="414408"/>
                  <a:pt x="1865182" y="515344"/>
                  <a:pt x="1911773" y="594199"/>
                </a:cubicBezTo>
                <a:cubicBezTo>
                  <a:pt x="2629280" y="1859030"/>
                  <a:pt x="2629280" y="1859030"/>
                  <a:pt x="2629280" y="1859030"/>
                </a:cubicBezTo>
                <a:cubicBezTo>
                  <a:pt x="2652576" y="1900035"/>
                  <a:pt x="2685189" y="1933154"/>
                  <a:pt x="2723627" y="1956020"/>
                </a:cubicBezTo>
                <a:lnTo>
                  <a:pt x="2734544" y="1960685"/>
                </a:lnTo>
                <a:lnTo>
                  <a:pt x="2676021" y="2063851"/>
                </a:lnTo>
                <a:lnTo>
                  <a:pt x="2632495" y="2140578"/>
                </a:lnTo>
                <a:lnTo>
                  <a:pt x="2677641" y="2159871"/>
                </a:lnTo>
                <a:cubicBezTo>
                  <a:pt x="2702113" y="2166652"/>
                  <a:pt x="2727732" y="2170210"/>
                  <a:pt x="2754009" y="2170210"/>
                </a:cubicBezTo>
                <a:cubicBezTo>
                  <a:pt x="4376198" y="2170210"/>
                  <a:pt x="4376198" y="2170210"/>
                  <a:pt x="4376198" y="2170210"/>
                </a:cubicBezTo>
                <a:cubicBezTo>
                  <a:pt x="4477805" y="2170210"/>
                  <a:pt x="4575904" y="2113286"/>
                  <a:pt x="4624956" y="2020780"/>
                </a:cubicBezTo>
                <a:cubicBezTo>
                  <a:pt x="5437803" y="594055"/>
                  <a:pt x="5437803" y="594055"/>
                  <a:pt x="5437803" y="594055"/>
                </a:cubicBezTo>
                <a:cubicBezTo>
                  <a:pt x="5490358" y="505109"/>
                  <a:pt x="5490358" y="391256"/>
                  <a:pt x="5437803" y="302307"/>
                </a:cubicBezTo>
                <a:cubicBezTo>
                  <a:pt x="5387000" y="213137"/>
                  <a:pt x="5339373" y="129540"/>
                  <a:pt x="5294722" y="51168"/>
                </a:cubicBezTo>
                <a:lnTo>
                  <a:pt x="5265570" y="0"/>
                </a:lnTo>
                <a:lnTo>
                  <a:pt x="7476877" y="0"/>
                </a:lnTo>
                <a:lnTo>
                  <a:pt x="7476877" y="6858000"/>
                </a:lnTo>
                <a:lnTo>
                  <a:pt x="3343303" y="6858000"/>
                </a:lnTo>
                <a:lnTo>
                  <a:pt x="3297958" y="6778065"/>
                </a:lnTo>
                <a:cubicBezTo>
                  <a:pt x="3015657" y="6280421"/>
                  <a:pt x="2563976" y="5484189"/>
                  <a:pt x="1841286" y="4210218"/>
                </a:cubicBezTo>
                <a:cubicBezTo>
                  <a:pt x="1716144" y="3998418"/>
                  <a:pt x="1716144" y="3727316"/>
                  <a:pt x="1841286" y="3515516"/>
                </a:cubicBezTo>
                <a:cubicBezTo>
                  <a:pt x="1841286" y="3515516"/>
                  <a:pt x="1841286" y="3515516"/>
                  <a:pt x="2556859" y="2254092"/>
                </a:cubicBezTo>
                <a:lnTo>
                  <a:pt x="2617166" y="2147787"/>
                </a:lnTo>
                <a:lnTo>
                  <a:pt x="2615044" y="2146880"/>
                </a:lnTo>
                <a:cubicBezTo>
                  <a:pt x="2571686" y="2121084"/>
                  <a:pt x="2534897" y="2083728"/>
                  <a:pt x="2508620" y="2037473"/>
                </a:cubicBezTo>
                <a:cubicBezTo>
                  <a:pt x="2508620" y="2037473"/>
                  <a:pt x="2508620" y="2037473"/>
                  <a:pt x="1699276" y="610749"/>
                </a:cubicBezTo>
                <a:cubicBezTo>
                  <a:pt x="1646720" y="521803"/>
                  <a:pt x="1646720" y="407950"/>
                  <a:pt x="1699276" y="319000"/>
                </a:cubicBezTo>
                <a:cubicBezTo>
                  <a:pt x="1699276" y="319000"/>
                  <a:pt x="1699276" y="319000"/>
                  <a:pt x="1843322" y="650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7689" y="2209143"/>
            <a:ext cx="4842887" cy="1705791"/>
          </a:xfrm>
        </p:spPr>
        <p:txBody>
          <a:bodyPr anchor="t">
            <a:normAutofit/>
          </a:bodyPr>
          <a:lstStyle/>
          <a:p>
            <a:pPr marL="0" lvl="0" indent="0" algn="l">
              <a:lnSpc>
                <a:spcPct val="90000"/>
              </a:lnSpc>
              <a:buNone/>
            </a:pPr>
            <a:r>
              <a:rPr lang="en-US" sz="3800"/>
              <a:t>Let’s start at the beginning - bits to character encoding in 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8610" y="925713"/>
            <a:ext cx="3760245" cy="1262469"/>
          </a:xfrm>
        </p:spPr>
        <p:txBody>
          <a:bodyPr anchor="b">
            <a:normAutofit/>
          </a:bodyPr>
          <a:lstStyle/>
          <a:p>
            <a:pPr marL="0" lvl="0" indent="0" algn="l">
              <a:buNone/>
            </a:pPr>
            <a:br>
              <a:rPr lang="en-US"/>
            </a:br>
            <a:br>
              <a:rPr lang="en-US"/>
            </a:br>
            <a:r>
              <a:rPr lang="en-US"/>
              <a:t>Alex Farach</a:t>
            </a:r>
          </a:p>
        </p:txBody>
      </p:sp>
      <p:grpSp>
        <p:nvGrpSpPr>
          <p:cNvPr id="182" name="Group 12">
            <a:extLst>
              <a:ext uri="{FF2B5EF4-FFF2-40B4-BE49-F238E27FC236}">
                <a16:creationId xmlns:a16="http://schemas.microsoft.com/office/drawing/2014/main" id="{64B93721-934F-4F1E-A868-0B2BA110D3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470" y="420943"/>
            <a:ext cx="846286" cy="635405"/>
            <a:chOff x="7393391" y="1075612"/>
            <a:chExt cx="1128382" cy="847206"/>
          </a:xfrm>
        </p:grpSpPr>
        <p:sp>
          <p:nvSpPr>
            <p:cNvPr id="183" name="Freeform 5">
              <a:extLst>
                <a:ext uri="{FF2B5EF4-FFF2-40B4-BE49-F238E27FC236}">
                  <a16:creationId xmlns:a16="http://schemas.microsoft.com/office/drawing/2014/main" id="{99494AF8-52DE-4016-B1B9-5D16974BA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93391" y="1327438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5">
              <a:extLst>
                <a:ext uri="{FF2B5EF4-FFF2-40B4-BE49-F238E27FC236}">
                  <a16:creationId xmlns:a16="http://schemas.microsoft.com/office/drawing/2014/main" id="{C27115E3-8DBD-460F-8EAD-44E126174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971281" y="1075612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80326" y="4142232"/>
            <a:ext cx="1639062" cy="273843"/>
          </a:xfrm>
        </p:spPr>
        <p:txBody>
          <a:bodyPr>
            <a:normAutofit/>
          </a:bodyPr>
          <a:lstStyle/>
          <a:p>
            <a:pPr marL="0" lvl="0" indent="0" algn="r">
              <a:spcAft>
                <a:spcPts val="600"/>
              </a:spcAft>
              <a:buNone/>
            </a:pPr>
            <a:r>
              <a:rPr lang="en-US" sz="800">
                <a:solidFill>
                  <a:schemeClr val="tx1">
                    <a:alpha val="80000"/>
                  </a:schemeClr>
                </a:solidFill>
              </a:rPr>
              <a:t>2022-06-28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endParaRPr lang="en-US" sz="1600" dirty="0">
              <a:latin typeface="Courier"/>
            </a:endParaRPr>
          </a:p>
          <a:p>
            <a:pPr marL="0" lvl="0" indent="0">
              <a:spcBef>
                <a:spcPts val="3000"/>
              </a:spcBef>
              <a:buNone/>
            </a:pPr>
            <a:endParaRPr sz="1600" b="1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A48636E-ED11-489C-48F8-267AC6E4C99A}"/>
              </a:ext>
            </a:extLst>
          </p:cNvPr>
          <p:cNvSpPr txBox="1">
            <a:spLocks/>
          </p:cNvSpPr>
          <p:nvPr/>
        </p:nvSpPr>
        <p:spPr>
          <a:xfrm>
            <a:off x="609600" y="874514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000"/>
              </a:spcBef>
              <a:buFont typeface="Arial"/>
              <a:buNone/>
            </a:pPr>
            <a:r>
              <a:rPr lang="en-US" sz="1600" b="1" dirty="0"/>
              <a:t>R &lt; 4.2.0</a:t>
            </a:r>
          </a:p>
          <a:p>
            <a:pPr lvl="0" indent="0">
              <a:buNone/>
            </a:pPr>
            <a:r>
              <a:rPr lang="en-US" sz="1600" dirty="0" err="1">
                <a:solidFill>
                  <a:srgbClr val="06287E"/>
                </a:solidFill>
                <a:latin typeface="Courier"/>
              </a:rPr>
              <a:t>Sys.getlocale</a:t>
            </a:r>
            <a:r>
              <a:rPr lang="en-US" sz="1600" dirty="0">
                <a:latin typeface="Courier"/>
              </a:rPr>
              <a:t>()</a:t>
            </a:r>
          </a:p>
          <a:p>
            <a:pPr lvl="0" indent="0">
              <a:buNone/>
            </a:pPr>
            <a:r>
              <a:rPr lang="en-US" sz="1600" dirty="0">
                <a:latin typeface="Courier"/>
              </a:rPr>
              <a:t>## [1] "LC_COLLATE=</a:t>
            </a:r>
            <a:r>
              <a:rPr lang="en-US" sz="1600" dirty="0" err="1">
                <a:latin typeface="Courier"/>
              </a:rPr>
              <a:t>English_United</a:t>
            </a:r>
            <a:r>
              <a:rPr lang="en-US" sz="1600" dirty="0">
                <a:latin typeface="Courier"/>
              </a:rPr>
              <a:t> States.1252;LC_CTYPE=</a:t>
            </a:r>
            <a:r>
              <a:rPr lang="en-US" sz="1600" dirty="0" err="1">
                <a:latin typeface="Courier"/>
              </a:rPr>
              <a:t>English_United</a:t>
            </a:r>
            <a:r>
              <a:rPr lang="en-US" sz="1600" dirty="0">
                <a:latin typeface="Courier"/>
              </a:rPr>
              <a:t> States.1252;LC_MONETARY=</a:t>
            </a:r>
            <a:r>
              <a:rPr lang="en-US" sz="1600" dirty="0" err="1">
                <a:latin typeface="Courier"/>
              </a:rPr>
              <a:t>English_United</a:t>
            </a:r>
            <a:r>
              <a:rPr lang="en-US" sz="1600" dirty="0">
                <a:latin typeface="Courier"/>
              </a:rPr>
              <a:t> States.1252;LC_NUMERIC=C;LC_TIME=</a:t>
            </a:r>
            <a:r>
              <a:rPr lang="en-US" sz="1600" dirty="0" err="1">
                <a:latin typeface="Courier"/>
              </a:rPr>
              <a:t>English_United</a:t>
            </a:r>
            <a:r>
              <a:rPr lang="en-US" sz="1600" dirty="0">
                <a:latin typeface="Courier"/>
              </a:rPr>
              <a:t> States.1252" </a:t>
            </a:r>
          </a:p>
          <a:p>
            <a:pPr lvl="0" indent="0">
              <a:buNone/>
            </a:pPr>
            <a:endParaRPr lang="en-US" sz="1600" b="1" dirty="0">
              <a:latin typeface="Courier"/>
            </a:endParaRPr>
          </a:p>
          <a:p>
            <a:pPr marL="0" lvl="0" indent="0">
              <a:buNone/>
            </a:pPr>
            <a:r>
              <a:rPr lang="en-US" sz="1600" b="1" dirty="0"/>
              <a:t>R &gt;= 4.2.0</a:t>
            </a:r>
          </a:p>
          <a:p>
            <a:pPr lvl="0" indent="0">
              <a:buNone/>
            </a:pPr>
            <a:r>
              <a:rPr lang="en-US" sz="1600" dirty="0" err="1">
                <a:solidFill>
                  <a:srgbClr val="06287E"/>
                </a:solidFill>
                <a:latin typeface="Courier"/>
              </a:rPr>
              <a:t>Sys.getlocale</a:t>
            </a:r>
            <a:r>
              <a:rPr lang="en-US" sz="1600" dirty="0">
                <a:latin typeface="Courier"/>
              </a:rPr>
              <a:t>()</a:t>
            </a:r>
          </a:p>
          <a:p>
            <a:pPr lvl="0" indent="0">
              <a:buNone/>
            </a:pPr>
            <a:r>
              <a:rPr lang="en-US" sz="1600" dirty="0">
                <a:latin typeface="Courier"/>
              </a:rPr>
              <a:t>## [1] "LC_COLLATE=</a:t>
            </a:r>
            <a:r>
              <a:rPr lang="en-US" sz="1600" dirty="0" err="1">
                <a:latin typeface="Courier"/>
              </a:rPr>
              <a:t>English_United</a:t>
            </a:r>
            <a:r>
              <a:rPr lang="en-US" sz="1600" dirty="0">
                <a:latin typeface="Courier"/>
              </a:rPr>
              <a:t> States.utf8;LC_CTYPE=</a:t>
            </a:r>
            <a:r>
              <a:rPr lang="en-US" sz="1600" dirty="0" err="1">
                <a:latin typeface="Courier"/>
              </a:rPr>
              <a:t>English_United</a:t>
            </a:r>
            <a:r>
              <a:rPr lang="en-US" sz="1600" dirty="0">
                <a:latin typeface="Courier"/>
              </a:rPr>
              <a:t> States.utf8;LC_MONETARY=</a:t>
            </a:r>
            <a:r>
              <a:rPr lang="en-US" sz="1600" dirty="0" err="1">
                <a:latin typeface="Courier"/>
              </a:rPr>
              <a:t>English_United</a:t>
            </a:r>
            <a:r>
              <a:rPr lang="en-US" sz="1600" dirty="0">
                <a:latin typeface="Courier"/>
              </a:rPr>
              <a:t> States.utf8;LC_NUMERIC=C;LC_TIME=</a:t>
            </a:r>
            <a:r>
              <a:rPr lang="en-US" sz="1600" dirty="0" err="1">
                <a:latin typeface="Courier"/>
              </a:rPr>
              <a:t>English_United</a:t>
            </a:r>
            <a:r>
              <a:rPr lang="en-US" sz="1600" dirty="0">
                <a:latin typeface="Courier"/>
              </a:rPr>
              <a:t> States.utf8"</a:t>
            </a:r>
          </a:p>
          <a:p>
            <a:pPr marL="0" indent="0">
              <a:spcBef>
                <a:spcPts val="3000"/>
              </a:spcBef>
              <a:buFont typeface="Arial"/>
              <a:buNone/>
            </a:pP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805176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A48636E-ED11-489C-48F8-267AC6E4C99A}"/>
              </a:ext>
            </a:extLst>
          </p:cNvPr>
          <p:cNvSpPr txBox="1">
            <a:spLocks/>
          </p:cNvSpPr>
          <p:nvPr/>
        </p:nvSpPr>
        <p:spPr>
          <a:xfrm>
            <a:off x="939209" y="404622"/>
            <a:ext cx="2686493" cy="43342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000"/>
              </a:spcBef>
              <a:buFont typeface="Arial"/>
              <a:buNone/>
            </a:pPr>
            <a:r>
              <a:rPr lang="en-US" sz="1500" b="1" dirty="0"/>
              <a:t>R &lt; 4.2.0</a:t>
            </a:r>
          </a:p>
          <a:p>
            <a:pPr lvl="0" indent="0">
              <a:buNone/>
            </a:pPr>
            <a:r>
              <a:rPr lang="en-US" sz="1500" dirty="0">
                <a:solidFill>
                  <a:srgbClr val="06287E"/>
                </a:solidFill>
                <a:latin typeface="Courier"/>
              </a:rPr>
              <a:t>l10n_info</a:t>
            </a:r>
            <a:r>
              <a:rPr lang="en-US" sz="1500" dirty="0">
                <a:latin typeface="Courier"/>
              </a:rPr>
              <a:t>()</a:t>
            </a:r>
          </a:p>
          <a:p>
            <a:pPr lvl="0" indent="0">
              <a:buNone/>
            </a:pPr>
            <a:r>
              <a:rPr lang="en-US" sz="1500" dirty="0">
                <a:latin typeface="Courier"/>
              </a:rPr>
              <a:t>## $MBCS
## [1] FALSE
## 
## $`UTF-8`
## [1] FALSE
## 
## $`Latin-1`
## [1] TRUE
## 
## $codepage
## [1] 1252
## $</a:t>
            </a:r>
            <a:r>
              <a:rPr lang="en-US" sz="1500" dirty="0" err="1">
                <a:latin typeface="Courier"/>
              </a:rPr>
              <a:t>system.codepage</a:t>
            </a:r>
            <a:r>
              <a:rPr lang="en-US" sz="1500" dirty="0">
                <a:latin typeface="Courier"/>
              </a:rPr>
              <a:t>
## [1] 1252</a:t>
            </a:r>
            <a:endParaRPr lang="en-US" sz="15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100646B-E66E-D173-4DAD-0CF864B90AE2}"/>
              </a:ext>
            </a:extLst>
          </p:cNvPr>
          <p:cNvSpPr txBox="1">
            <a:spLocks/>
          </p:cNvSpPr>
          <p:nvPr/>
        </p:nvSpPr>
        <p:spPr>
          <a:xfrm>
            <a:off x="4313283" y="405574"/>
            <a:ext cx="2686493" cy="43323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000"/>
              </a:spcBef>
              <a:buFont typeface="Arial"/>
              <a:buNone/>
            </a:pPr>
            <a:r>
              <a:rPr lang="en-US" sz="1500" b="1" dirty="0"/>
              <a:t>R &gt;= 4.2.0</a:t>
            </a:r>
          </a:p>
          <a:p>
            <a:pPr lvl="0" indent="0">
              <a:buNone/>
            </a:pPr>
            <a:r>
              <a:rPr lang="en-US" sz="1500" dirty="0">
                <a:solidFill>
                  <a:srgbClr val="06287E"/>
                </a:solidFill>
                <a:latin typeface="Courier"/>
              </a:rPr>
              <a:t>l10n_info</a:t>
            </a:r>
            <a:r>
              <a:rPr lang="en-US" sz="1500" dirty="0">
                <a:latin typeface="Courier"/>
              </a:rPr>
              <a:t>()</a:t>
            </a:r>
          </a:p>
          <a:p>
            <a:pPr lvl="0" indent="0">
              <a:buNone/>
            </a:pPr>
            <a:r>
              <a:rPr lang="en-US" sz="1500" dirty="0">
                <a:latin typeface="Courier"/>
              </a:rPr>
              <a:t>## $MBCS
## [1] TRUE
## 
## $`UTF-8`
## [1] TRUE
## 
## $`Latin-1`
## [1] FALSE
## 
## $codepage
## [1] 65001
## $</a:t>
            </a:r>
            <a:r>
              <a:rPr lang="en-US" sz="1500" dirty="0" err="1">
                <a:latin typeface="Courier"/>
              </a:rPr>
              <a:t>system.codepage</a:t>
            </a:r>
            <a:r>
              <a:rPr lang="en-US" sz="1500" dirty="0">
                <a:latin typeface="Courier"/>
              </a:rPr>
              <a:t>
## [1] 65001</a:t>
            </a:r>
            <a:endParaRPr lang="en-US" sz="1500" b="1" dirty="0"/>
          </a:p>
        </p:txBody>
      </p:sp>
    </p:spTree>
    <p:extLst>
      <p:ext uri="{BB962C8B-B14F-4D97-AF65-F5344CB8AC3E}">
        <p14:creationId xmlns:p14="http://schemas.microsoft.com/office/powerpoint/2010/main" val="28822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A48636E-ED11-489C-48F8-267AC6E4C99A}"/>
              </a:ext>
            </a:extLst>
          </p:cNvPr>
          <p:cNvSpPr txBox="1">
            <a:spLocks/>
          </p:cNvSpPr>
          <p:nvPr/>
        </p:nvSpPr>
        <p:spPr>
          <a:xfrm>
            <a:off x="790352" y="784431"/>
            <a:ext cx="3388244" cy="3574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000"/>
              </a:spcBef>
              <a:buFont typeface="Arial"/>
              <a:buNone/>
            </a:pPr>
            <a:r>
              <a:rPr lang="en-US" sz="1800" b="1" dirty="0"/>
              <a:t>R &lt; 4.2.0</a:t>
            </a:r>
          </a:p>
          <a:p>
            <a:pPr lvl="0" indent="0">
              <a:buNone/>
            </a:pPr>
            <a:r>
              <a:rPr lang="en-US" sz="1800" dirty="0">
                <a:latin typeface="Courier"/>
              </a:rPr>
              <a:t>x </a:t>
            </a:r>
            <a:r>
              <a:rPr lang="en-US" sz="1800" dirty="0">
                <a:solidFill>
                  <a:srgbClr val="007020"/>
                </a:solidFill>
                <a:latin typeface="Courier"/>
              </a:rPr>
              <a:t>&lt;-</a:t>
            </a:r>
            <a:r>
              <a:rPr lang="en-US" sz="1800" dirty="0">
                <a:latin typeface="Courier"/>
              </a:rPr>
              <a:t> </a:t>
            </a:r>
            <a:r>
              <a:rPr lang="en-US" sz="1800" dirty="0">
                <a:solidFill>
                  <a:srgbClr val="4070A0"/>
                </a:solidFill>
                <a:latin typeface="Courier"/>
              </a:rPr>
              <a:t>"café"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>
                <a:solidFill>
                  <a:srgbClr val="06287E"/>
                </a:solidFill>
                <a:latin typeface="Courier"/>
              </a:rPr>
              <a:t>Encoding</a:t>
            </a:r>
            <a:r>
              <a:rPr lang="en-US" sz="1800" dirty="0">
                <a:latin typeface="Courier"/>
              </a:rPr>
              <a:t>(x)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>
                <a:latin typeface="Courier"/>
              </a:rPr>
              <a:t>x </a:t>
            </a:r>
            <a:r>
              <a:rPr lang="en-US" sz="1800" dirty="0">
                <a:solidFill>
                  <a:srgbClr val="007020"/>
                </a:solidFill>
                <a:latin typeface="Courier"/>
              </a:rPr>
              <a:t>&lt;-</a:t>
            </a:r>
            <a:r>
              <a:rPr lang="en-US" sz="1800" dirty="0">
                <a:latin typeface="Courier"/>
              </a:rPr>
              <a:t> </a:t>
            </a:r>
            <a:r>
              <a:rPr lang="en-US" sz="1800" dirty="0" err="1">
                <a:solidFill>
                  <a:srgbClr val="06287E"/>
                </a:solidFill>
                <a:latin typeface="Courier"/>
              </a:rPr>
              <a:t>iconv</a:t>
            </a:r>
            <a:r>
              <a:rPr lang="en-US" sz="1800" dirty="0">
                <a:latin typeface="Courier"/>
              </a:rPr>
              <a:t>(x, </a:t>
            </a:r>
            <a:r>
              <a:rPr lang="en-US" sz="1800" dirty="0">
                <a:solidFill>
                  <a:srgbClr val="7D9029"/>
                </a:solidFill>
                <a:latin typeface="Courier"/>
              </a:rPr>
              <a:t>from =</a:t>
            </a:r>
            <a:r>
              <a:rPr lang="en-US" sz="1800" dirty="0">
                <a:latin typeface="Courier"/>
              </a:rPr>
              <a:t> </a:t>
            </a:r>
            <a:r>
              <a:rPr lang="en-US" sz="1800" dirty="0">
                <a:solidFill>
                  <a:srgbClr val="06287E"/>
                </a:solidFill>
                <a:latin typeface="Courier"/>
              </a:rPr>
              <a:t>Encoding</a:t>
            </a:r>
            <a:r>
              <a:rPr lang="en-US" sz="1800" dirty="0">
                <a:latin typeface="Courier"/>
              </a:rPr>
              <a:t>(x), </a:t>
            </a:r>
            <a:r>
              <a:rPr lang="en-US" sz="1800" dirty="0">
                <a:solidFill>
                  <a:srgbClr val="7D9029"/>
                </a:solidFill>
                <a:latin typeface="Courier"/>
              </a:rPr>
              <a:t>to =</a:t>
            </a:r>
            <a:r>
              <a:rPr lang="en-US" sz="1800" dirty="0">
                <a:latin typeface="Courier"/>
              </a:rPr>
              <a:t> </a:t>
            </a:r>
            <a:r>
              <a:rPr lang="en-US" sz="1800" dirty="0">
                <a:solidFill>
                  <a:srgbClr val="4070A0"/>
                </a:solidFill>
                <a:latin typeface="Courier"/>
              </a:rPr>
              <a:t>"UTF-8"</a:t>
            </a:r>
            <a:r>
              <a:rPr lang="en-US" sz="1800" dirty="0">
                <a:latin typeface="Courier"/>
              </a:rPr>
              <a:t>)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>
                <a:solidFill>
                  <a:srgbClr val="06287E"/>
                </a:solidFill>
                <a:latin typeface="Courier"/>
              </a:rPr>
              <a:t>Encoding</a:t>
            </a:r>
            <a:r>
              <a:rPr lang="en-US" sz="1800" dirty="0">
                <a:latin typeface="Courier"/>
              </a:rPr>
              <a:t>(x)</a:t>
            </a:r>
          </a:p>
          <a:p>
            <a:pPr lvl="0" indent="0">
              <a:buNone/>
            </a:pPr>
            <a:r>
              <a:rPr lang="en-US" sz="1800" dirty="0">
                <a:latin typeface="Courier"/>
              </a:rPr>
              <a:t>## [1] "latin1"
## [1] "UTF-8"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100646B-E66E-D173-4DAD-0CF864B90AE2}"/>
              </a:ext>
            </a:extLst>
          </p:cNvPr>
          <p:cNvSpPr txBox="1">
            <a:spLocks/>
          </p:cNvSpPr>
          <p:nvPr/>
        </p:nvSpPr>
        <p:spPr>
          <a:xfrm>
            <a:off x="4965405" y="784098"/>
            <a:ext cx="3392424" cy="35753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3000"/>
              </a:spcBef>
              <a:buFont typeface="Arial"/>
              <a:buNone/>
            </a:pPr>
            <a:r>
              <a:rPr lang="en-US" sz="1800" b="1" dirty="0"/>
              <a:t>R &gt;= 4.2.0</a:t>
            </a:r>
          </a:p>
          <a:p>
            <a:pPr lvl="0" indent="0">
              <a:buNone/>
            </a:pPr>
            <a:r>
              <a:rPr lang="en-US" sz="1800" dirty="0">
                <a:latin typeface="Courier"/>
              </a:rPr>
              <a:t>x </a:t>
            </a:r>
            <a:r>
              <a:rPr lang="en-US" sz="1800" dirty="0">
                <a:solidFill>
                  <a:srgbClr val="007020"/>
                </a:solidFill>
                <a:latin typeface="Courier"/>
              </a:rPr>
              <a:t>&lt;-</a:t>
            </a:r>
            <a:r>
              <a:rPr lang="en-US" sz="1800" dirty="0">
                <a:latin typeface="Courier"/>
              </a:rPr>
              <a:t> </a:t>
            </a:r>
            <a:r>
              <a:rPr lang="en-US" sz="1800" dirty="0">
                <a:solidFill>
                  <a:srgbClr val="4070A0"/>
                </a:solidFill>
                <a:latin typeface="Courier"/>
              </a:rPr>
              <a:t>"café"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>
                <a:solidFill>
                  <a:srgbClr val="06287E"/>
                </a:solidFill>
                <a:latin typeface="Courier"/>
              </a:rPr>
              <a:t>Encoding</a:t>
            </a:r>
            <a:r>
              <a:rPr lang="en-US" sz="1800" dirty="0">
                <a:latin typeface="Courier"/>
              </a:rPr>
              <a:t>(x)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>
                <a:latin typeface="Courier"/>
              </a:rPr>
              <a:t>x </a:t>
            </a:r>
            <a:r>
              <a:rPr lang="en-US" sz="1800" dirty="0">
                <a:solidFill>
                  <a:srgbClr val="007020"/>
                </a:solidFill>
                <a:latin typeface="Courier"/>
              </a:rPr>
              <a:t>&lt;-</a:t>
            </a:r>
            <a:r>
              <a:rPr lang="en-US" sz="1800" dirty="0">
                <a:latin typeface="Courier"/>
              </a:rPr>
              <a:t> </a:t>
            </a:r>
            <a:r>
              <a:rPr lang="en-US" sz="1800" dirty="0" err="1">
                <a:solidFill>
                  <a:srgbClr val="06287E"/>
                </a:solidFill>
                <a:latin typeface="Courier"/>
              </a:rPr>
              <a:t>iconv</a:t>
            </a:r>
            <a:r>
              <a:rPr lang="en-US" sz="1800" dirty="0">
                <a:latin typeface="Courier"/>
              </a:rPr>
              <a:t>(x, </a:t>
            </a:r>
            <a:r>
              <a:rPr lang="en-US" sz="1800" dirty="0">
                <a:solidFill>
                  <a:srgbClr val="7D9029"/>
                </a:solidFill>
                <a:latin typeface="Courier"/>
              </a:rPr>
              <a:t>from =</a:t>
            </a:r>
            <a:r>
              <a:rPr lang="en-US" sz="1800" dirty="0">
                <a:latin typeface="Courier"/>
              </a:rPr>
              <a:t> </a:t>
            </a:r>
            <a:r>
              <a:rPr lang="en-US" sz="1800" dirty="0">
                <a:solidFill>
                  <a:srgbClr val="06287E"/>
                </a:solidFill>
                <a:latin typeface="Courier"/>
              </a:rPr>
              <a:t>Encoding</a:t>
            </a:r>
            <a:r>
              <a:rPr lang="en-US" sz="1800" dirty="0">
                <a:latin typeface="Courier"/>
              </a:rPr>
              <a:t>(x), </a:t>
            </a:r>
            <a:r>
              <a:rPr lang="en-US" sz="1800" dirty="0">
                <a:solidFill>
                  <a:srgbClr val="7D9029"/>
                </a:solidFill>
                <a:latin typeface="Courier"/>
              </a:rPr>
              <a:t>to =</a:t>
            </a:r>
            <a:r>
              <a:rPr lang="en-US" sz="1800" dirty="0">
                <a:latin typeface="Courier"/>
              </a:rPr>
              <a:t> </a:t>
            </a:r>
            <a:r>
              <a:rPr lang="en-US" sz="1800" dirty="0">
                <a:solidFill>
                  <a:srgbClr val="4070A0"/>
                </a:solidFill>
                <a:latin typeface="Courier"/>
              </a:rPr>
              <a:t>"latin1"</a:t>
            </a:r>
            <a:r>
              <a:rPr lang="en-US" sz="1800" dirty="0">
                <a:latin typeface="Courier"/>
              </a:rPr>
              <a:t>)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>
                <a:solidFill>
                  <a:srgbClr val="06287E"/>
                </a:solidFill>
                <a:latin typeface="Courier"/>
              </a:rPr>
              <a:t>Encoding</a:t>
            </a:r>
            <a:r>
              <a:rPr lang="en-US" sz="1800" dirty="0">
                <a:latin typeface="Courier"/>
              </a:rPr>
              <a:t>(x)</a:t>
            </a:r>
          </a:p>
          <a:p>
            <a:pPr lvl="0" indent="0">
              <a:buNone/>
            </a:pPr>
            <a:r>
              <a:rPr lang="en-US" sz="1800" dirty="0">
                <a:latin typeface="Courier"/>
              </a:rPr>
              <a:t>## [1] "UTF-8"
## [1] "latin1"</a:t>
            </a:r>
          </a:p>
        </p:txBody>
      </p:sp>
    </p:spTree>
    <p:extLst>
      <p:ext uri="{BB962C8B-B14F-4D97-AF65-F5344CB8AC3E}">
        <p14:creationId xmlns:p14="http://schemas.microsoft.com/office/powerpoint/2010/main" val="2838373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Character encoding, Tidyverse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959" y="1340036"/>
            <a:ext cx="8782492" cy="3101385"/>
          </a:xfrm>
        </p:spPr>
        <p:txBody>
          <a:bodyPr>
            <a:normAutofit/>
          </a:bodyPr>
          <a:lstStyle/>
          <a:p>
            <a:pPr lvl="0" indent="0">
              <a:buNone/>
            </a:pPr>
            <a:r>
              <a:rPr lang="en-US" sz="1600" dirty="0">
                <a:solidFill>
                  <a:srgbClr val="06287E"/>
                </a:solidFill>
                <a:latin typeface="Courier"/>
              </a:rPr>
              <a:t>library</a:t>
            </a:r>
            <a:r>
              <a:rPr lang="en-US" sz="1600" dirty="0">
                <a:latin typeface="Courier"/>
              </a:rPr>
              <a:t>(</a:t>
            </a:r>
            <a:r>
              <a:rPr lang="en-US" sz="1600" dirty="0" err="1">
                <a:latin typeface="Courier"/>
              </a:rPr>
              <a:t>tidyverse</a:t>
            </a:r>
            <a:r>
              <a:rPr lang="en-US" sz="1600" dirty="0">
                <a:latin typeface="Courier"/>
              </a:rPr>
              <a:t>)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 err="1">
                <a:solidFill>
                  <a:srgbClr val="06287E"/>
                </a:solidFill>
                <a:latin typeface="Courier"/>
              </a:rPr>
              <a:t>str_conv</a:t>
            </a:r>
            <a:r>
              <a:rPr lang="en-US" sz="1600" dirty="0">
                <a:latin typeface="Courier"/>
              </a:rPr>
              <a:t>(</a:t>
            </a:r>
            <a:r>
              <a:rPr lang="en-US" sz="1600" dirty="0">
                <a:solidFill>
                  <a:srgbClr val="7D9029"/>
                </a:solidFill>
                <a:latin typeface="Courier"/>
              </a:rPr>
              <a:t>string =</a:t>
            </a:r>
            <a:r>
              <a:rPr lang="en-US" sz="1600" dirty="0">
                <a:latin typeface="Courier"/>
              </a:rPr>
              <a:t> 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"café"</a:t>
            </a:r>
            <a:r>
              <a:rPr lang="en-US" sz="1600" dirty="0">
                <a:latin typeface="Courier"/>
              </a:rPr>
              <a:t>, </a:t>
            </a:r>
            <a:r>
              <a:rPr lang="en-US" sz="1600" dirty="0">
                <a:solidFill>
                  <a:srgbClr val="7D9029"/>
                </a:solidFill>
                <a:latin typeface="Courier"/>
              </a:rPr>
              <a:t>encoding =</a:t>
            </a:r>
            <a:r>
              <a:rPr lang="en-US" sz="1600" dirty="0">
                <a:latin typeface="Courier"/>
              </a:rPr>
              <a:t> 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"latin1"</a:t>
            </a:r>
            <a:r>
              <a:rPr lang="en-US" sz="1600" dirty="0">
                <a:latin typeface="Courier"/>
              </a:rPr>
              <a:t>)</a:t>
            </a:r>
            <a:br>
              <a:rPr lang="en-US" sz="1600" dirty="0"/>
            </a:br>
            <a:r>
              <a:rPr lang="en-US" sz="1600" dirty="0" err="1">
                <a:solidFill>
                  <a:srgbClr val="06287E"/>
                </a:solidFill>
                <a:latin typeface="Courier"/>
              </a:rPr>
              <a:t>str_conv</a:t>
            </a:r>
            <a:r>
              <a:rPr lang="en-US" sz="1600" dirty="0">
                <a:latin typeface="Courier"/>
              </a:rPr>
              <a:t>(</a:t>
            </a:r>
            <a:r>
              <a:rPr lang="en-US" sz="1600" dirty="0">
                <a:solidFill>
                  <a:srgbClr val="7D9029"/>
                </a:solidFill>
                <a:latin typeface="Courier"/>
              </a:rPr>
              <a:t>string =</a:t>
            </a:r>
            <a:r>
              <a:rPr lang="en-US" sz="1600" dirty="0">
                <a:latin typeface="Courier"/>
              </a:rPr>
              <a:t> 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"café"</a:t>
            </a:r>
            <a:r>
              <a:rPr lang="en-US" sz="1600" dirty="0">
                <a:latin typeface="Courier"/>
              </a:rPr>
              <a:t>, </a:t>
            </a:r>
            <a:r>
              <a:rPr lang="en-US" sz="1600" dirty="0">
                <a:solidFill>
                  <a:srgbClr val="7D9029"/>
                </a:solidFill>
                <a:latin typeface="Courier"/>
              </a:rPr>
              <a:t>encoding =</a:t>
            </a:r>
            <a:r>
              <a:rPr lang="en-US" sz="1600" dirty="0">
                <a:latin typeface="Courier"/>
              </a:rPr>
              <a:t> 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"UTF-8"</a:t>
            </a:r>
            <a:r>
              <a:rPr lang="en-US" sz="1600" dirty="0">
                <a:latin typeface="Courier"/>
              </a:rPr>
              <a:t>)</a:t>
            </a:r>
            <a:br>
              <a:rPr lang="en-US" sz="1600" dirty="0"/>
            </a:br>
            <a:r>
              <a:rPr lang="en-US" sz="1600" dirty="0" err="1">
                <a:solidFill>
                  <a:srgbClr val="06287E"/>
                </a:solidFill>
                <a:latin typeface="Courier"/>
              </a:rPr>
              <a:t>str_conv</a:t>
            </a:r>
            <a:r>
              <a:rPr lang="en-US" sz="1600" dirty="0">
                <a:latin typeface="Courier"/>
              </a:rPr>
              <a:t>(</a:t>
            </a:r>
            <a:r>
              <a:rPr lang="en-US" sz="1600" dirty="0">
                <a:solidFill>
                  <a:srgbClr val="7D9029"/>
                </a:solidFill>
                <a:latin typeface="Courier"/>
              </a:rPr>
              <a:t>string =</a:t>
            </a:r>
            <a:r>
              <a:rPr lang="en-US" sz="1600" dirty="0">
                <a:latin typeface="Courier"/>
              </a:rPr>
              <a:t> 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"café"</a:t>
            </a:r>
            <a:r>
              <a:rPr lang="en-US" sz="1600" dirty="0">
                <a:latin typeface="Courier"/>
              </a:rPr>
              <a:t>, </a:t>
            </a:r>
            <a:r>
              <a:rPr lang="en-US" sz="1600" dirty="0">
                <a:solidFill>
                  <a:srgbClr val="7D9029"/>
                </a:solidFill>
                <a:latin typeface="Courier"/>
              </a:rPr>
              <a:t>encoding =</a:t>
            </a:r>
            <a:r>
              <a:rPr lang="en-US" sz="1600" dirty="0">
                <a:latin typeface="Courier"/>
              </a:rPr>
              <a:t> </a:t>
            </a:r>
            <a:r>
              <a:rPr lang="en-US" sz="1600" dirty="0">
                <a:solidFill>
                  <a:srgbClr val="06287E"/>
                </a:solidFill>
                <a:latin typeface="Courier"/>
              </a:rPr>
              <a:t>sample</a:t>
            </a:r>
            <a:r>
              <a:rPr lang="en-US" sz="1600" dirty="0">
                <a:latin typeface="Courier"/>
              </a:rPr>
              <a:t>(</a:t>
            </a:r>
            <a:r>
              <a:rPr lang="en-US" sz="1600" dirty="0" err="1">
                <a:latin typeface="Courier"/>
              </a:rPr>
              <a:t>stringi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::</a:t>
            </a:r>
            <a:r>
              <a:rPr lang="en-US" sz="1600" dirty="0" err="1">
                <a:solidFill>
                  <a:srgbClr val="06287E"/>
                </a:solidFill>
                <a:latin typeface="Courier"/>
              </a:rPr>
              <a:t>stri_enc_list</a:t>
            </a:r>
            <a:r>
              <a:rPr lang="en-US" sz="1600" dirty="0">
                <a:latin typeface="Courier"/>
              </a:rPr>
              <a:t>(), </a:t>
            </a:r>
            <a:r>
              <a:rPr lang="en-US" sz="1600" dirty="0">
                <a:solidFill>
                  <a:srgbClr val="40A070"/>
                </a:solidFill>
                <a:latin typeface="Courier"/>
              </a:rPr>
              <a:t>1</a:t>
            </a:r>
            <a:r>
              <a:rPr lang="en-US" sz="1600" dirty="0">
                <a:latin typeface="Courier"/>
              </a:rPr>
              <a:t>))</a:t>
            </a:r>
          </a:p>
          <a:p>
            <a:pPr lvl="0" indent="0">
              <a:buNone/>
            </a:pPr>
            <a:endParaRPr lang="en-US" sz="1600" dirty="0">
              <a:latin typeface="Courier"/>
            </a:endParaRPr>
          </a:p>
          <a:p>
            <a:pPr lvl="0" indent="0">
              <a:buNone/>
            </a:pPr>
            <a:r>
              <a:rPr lang="en-US" sz="1600" dirty="0">
                <a:latin typeface="Courier"/>
              </a:rPr>
              <a:t>## [1] "</a:t>
            </a:r>
            <a:r>
              <a:rPr lang="en-US" sz="1600" dirty="0" err="1">
                <a:latin typeface="Courier"/>
              </a:rPr>
              <a:t>cafÃ</a:t>
            </a:r>
            <a:r>
              <a:rPr lang="en-US" sz="1600" dirty="0">
                <a:latin typeface="Courier"/>
              </a:rPr>
              <a:t>©"
## [1] "café"
## [1] "</a:t>
            </a:r>
            <a:r>
              <a:rPr lang="en-US" sz="1600" dirty="0" err="1">
                <a:latin typeface="Courier"/>
              </a:rPr>
              <a:t>caf</a:t>
            </a:r>
            <a:r>
              <a:rPr lang="az-Cyrl-AZ" sz="1600" dirty="0">
                <a:latin typeface="Courier"/>
              </a:rPr>
              <a:t>Г©"</a:t>
            </a:r>
          </a:p>
          <a:p>
            <a:pPr lvl="0"/>
            <a:endParaRPr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F06C9D3-00DF-4B71-AE88-29075022F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4658" y="999948"/>
            <a:ext cx="2195241" cy="1945826"/>
          </a:xfrm>
          <a:custGeom>
            <a:avLst/>
            <a:gdLst>
              <a:gd name="connsiteX0" fmla="*/ 853538 w 2991693"/>
              <a:gd name="connsiteY0" fmla="*/ 0 h 2651787"/>
              <a:gd name="connsiteX1" fmla="*/ 2141030 w 2991693"/>
              <a:gd name="connsiteY1" fmla="*/ 0 h 2651787"/>
              <a:gd name="connsiteX2" fmla="*/ 2324957 w 2991693"/>
              <a:gd name="connsiteY2" fmla="*/ 103466 h 2651787"/>
              <a:gd name="connsiteX3" fmla="*/ 2968702 w 2991693"/>
              <a:gd name="connsiteY3" fmla="*/ 1218596 h 2651787"/>
              <a:gd name="connsiteX4" fmla="*/ 2968702 w 2991693"/>
              <a:gd name="connsiteY4" fmla="*/ 1433192 h 2651787"/>
              <a:gd name="connsiteX5" fmla="*/ 2324957 w 2991693"/>
              <a:gd name="connsiteY5" fmla="*/ 2548321 h 2651787"/>
              <a:gd name="connsiteX6" fmla="*/ 2141030 w 2991693"/>
              <a:gd name="connsiteY6" fmla="*/ 2651787 h 2651787"/>
              <a:gd name="connsiteX7" fmla="*/ 853538 w 2991693"/>
              <a:gd name="connsiteY7" fmla="*/ 2651787 h 2651787"/>
              <a:gd name="connsiteX8" fmla="*/ 669612 w 2991693"/>
              <a:gd name="connsiteY8" fmla="*/ 2548321 h 2651787"/>
              <a:gd name="connsiteX9" fmla="*/ 25866 w 2991693"/>
              <a:gd name="connsiteY9" fmla="*/ 1433192 h 2651787"/>
              <a:gd name="connsiteX10" fmla="*/ 25866 w 2991693"/>
              <a:gd name="connsiteY10" fmla="*/ 1218596 h 2651787"/>
              <a:gd name="connsiteX11" fmla="*/ 669612 w 2991693"/>
              <a:gd name="connsiteY11" fmla="*/ 103466 h 2651787"/>
              <a:gd name="connsiteX12" fmla="*/ 853538 w 2991693"/>
              <a:gd name="connsiteY12" fmla="*/ 0 h 26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991693" h="2651787">
                <a:moveTo>
                  <a:pt x="853538" y="0"/>
                </a:moveTo>
                <a:cubicBezTo>
                  <a:pt x="2141030" y="0"/>
                  <a:pt x="2141030" y="0"/>
                  <a:pt x="2141030" y="0"/>
                </a:cubicBezTo>
                <a:cubicBezTo>
                  <a:pt x="2206170" y="0"/>
                  <a:pt x="2290471" y="45985"/>
                  <a:pt x="2324957" y="103466"/>
                </a:cubicBezTo>
                <a:cubicBezTo>
                  <a:pt x="2968702" y="1218596"/>
                  <a:pt x="2968702" y="1218596"/>
                  <a:pt x="2968702" y="1218596"/>
                </a:cubicBezTo>
                <a:cubicBezTo>
                  <a:pt x="2999357" y="1279909"/>
                  <a:pt x="2999357" y="1371878"/>
                  <a:pt x="2968702" y="1433192"/>
                </a:cubicBezTo>
                <a:cubicBezTo>
                  <a:pt x="2324957" y="2548321"/>
                  <a:pt x="2324957" y="2548321"/>
                  <a:pt x="2324957" y="2548321"/>
                </a:cubicBezTo>
                <a:cubicBezTo>
                  <a:pt x="2290471" y="2605803"/>
                  <a:pt x="2206170" y="2651787"/>
                  <a:pt x="2141030" y="2651787"/>
                </a:cubicBezTo>
                <a:lnTo>
                  <a:pt x="853538" y="2651787"/>
                </a:lnTo>
                <a:cubicBezTo>
                  <a:pt x="784566" y="2651787"/>
                  <a:pt x="700266" y="2605803"/>
                  <a:pt x="669612" y="2548321"/>
                </a:cubicBezTo>
                <a:cubicBezTo>
                  <a:pt x="25866" y="1433192"/>
                  <a:pt x="25866" y="1433192"/>
                  <a:pt x="25866" y="1433192"/>
                </a:cubicBezTo>
                <a:cubicBezTo>
                  <a:pt x="-8621" y="1371878"/>
                  <a:pt x="-8621" y="1279909"/>
                  <a:pt x="25866" y="1218596"/>
                </a:cubicBezTo>
                <a:cubicBezTo>
                  <a:pt x="669612" y="103466"/>
                  <a:pt x="669612" y="103466"/>
                  <a:pt x="669612" y="103466"/>
                </a:cubicBezTo>
                <a:cubicBezTo>
                  <a:pt x="700266" y="45985"/>
                  <a:pt x="784566" y="0"/>
                  <a:pt x="853538" y="0"/>
                </a:cubicBezTo>
                <a:close/>
              </a:path>
            </a:pathLst>
          </a:custGeom>
          <a:noFill/>
          <a:ln w="50800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4300F7B2-2FBB-4B65-B588-633176602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681274" y="995578"/>
            <a:ext cx="506513" cy="446535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EFA5A327-531A-495C-BCA7-27F04811A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114691" y="806709"/>
            <a:ext cx="412869" cy="363979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954713-C608-512A-2E57-D62B2B43E611}"/>
              </a:ext>
            </a:extLst>
          </p:cNvPr>
          <p:cNvSpPr txBox="1"/>
          <p:nvPr/>
        </p:nvSpPr>
        <p:spPr>
          <a:xfrm>
            <a:off x="766069" y="1413423"/>
            <a:ext cx="4685792" cy="2316654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Thank you!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Where to find me: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LinkedIn: </a:t>
            </a:r>
            <a:r>
              <a:rPr lang="en-US" sz="1600" dirty="0">
                <a:hlinkClick r:id="rId3"/>
              </a:rPr>
              <a:t>https://www.linkedin.com/in/alex-farach/</a:t>
            </a:r>
            <a:endParaRPr lang="en-US" sz="1600" dirty="0"/>
          </a:p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GitHub: </a:t>
            </a:r>
            <a:r>
              <a:rPr lang="en-US" sz="1600" dirty="0">
                <a:hlinkClick r:id="rId4"/>
              </a:rPr>
              <a:t>https://github.com/farach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77939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26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774C1-4DFB-DA36-5DA3-CEBD5DF3B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" y="799151"/>
            <a:ext cx="3576496" cy="3866225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en-US" sz="1800" dirty="0"/>
              <a:t>Hello! My name is Alex Farach and I’m a data scientist and analytics manager at </a:t>
            </a:r>
            <a:r>
              <a:rPr lang="en-US" sz="1800" dirty="0">
                <a:solidFill>
                  <a:srgbClr val="7030A0"/>
                </a:solidFill>
                <a:latin typeface="Graphik" panose="020B0503030202060203" pitchFamily="34" charset="0"/>
              </a:rPr>
              <a:t>Accenture Federal Services</a:t>
            </a:r>
            <a:r>
              <a:rPr lang="en-US" sz="1800" dirty="0"/>
              <a:t>.</a:t>
            </a:r>
          </a:p>
          <a:p>
            <a:pPr marL="0" lvl="0" indent="0">
              <a:lnSpc>
                <a:spcPct val="90000"/>
              </a:lnSpc>
              <a:buNone/>
            </a:pPr>
            <a:endParaRPr lang="en-US" sz="1050" dirty="0"/>
          </a:p>
          <a:p>
            <a:pPr marL="0" lvl="0" indent="0">
              <a:lnSpc>
                <a:spcPct val="90000"/>
              </a:lnSpc>
              <a:buNone/>
            </a:pPr>
            <a:r>
              <a:rPr lang="en-US" sz="1800" dirty="0"/>
              <a:t>I think a lot about:</a:t>
            </a:r>
          </a:p>
          <a:p>
            <a:pPr lvl="0">
              <a:lnSpc>
                <a:spcPct val="90000"/>
              </a:lnSpc>
            </a:pPr>
            <a:r>
              <a:rPr lang="en-US" sz="1800" dirty="0"/>
              <a:t>R &amp; RStudio</a:t>
            </a:r>
          </a:p>
          <a:p>
            <a:pPr lvl="0">
              <a:lnSpc>
                <a:spcPct val="90000"/>
              </a:lnSpc>
            </a:pPr>
            <a:r>
              <a:rPr lang="en-US" sz="1800" dirty="0"/>
              <a:t>Natural language processing (NLP)</a:t>
            </a:r>
          </a:p>
          <a:p>
            <a:pPr lvl="0">
              <a:lnSpc>
                <a:spcPct val="90000"/>
              </a:lnSpc>
            </a:pPr>
            <a:r>
              <a:rPr lang="en-US" sz="1800" dirty="0"/>
              <a:t>Data visualization</a:t>
            </a:r>
          </a:p>
          <a:p>
            <a:pPr lvl="0">
              <a:lnSpc>
                <a:spcPct val="90000"/>
              </a:lnSpc>
            </a:pPr>
            <a:r>
              <a:rPr lang="en-US" sz="1800" dirty="0"/>
              <a:t>Statistical learning</a:t>
            </a:r>
          </a:p>
          <a:p>
            <a:pPr lvl="0">
              <a:lnSpc>
                <a:spcPct val="90000"/>
              </a:lnSpc>
            </a:pPr>
            <a:endParaRPr lang="en-US" sz="1800" dirty="0"/>
          </a:p>
          <a:p>
            <a:pPr marL="0" lvl="0" indent="0">
              <a:lnSpc>
                <a:spcPct val="90000"/>
              </a:lnSpc>
              <a:buNone/>
            </a:pPr>
            <a:r>
              <a:rPr lang="en-US" sz="1800" dirty="0"/>
              <a:t>Currently working on:</a:t>
            </a:r>
          </a:p>
          <a:p>
            <a:pPr>
              <a:lnSpc>
                <a:spcPct val="90000"/>
              </a:lnSpc>
            </a:pPr>
            <a:r>
              <a:rPr lang="en-US" sz="1800" dirty="0" err="1"/>
              <a:t>github</a:t>
            </a:r>
            <a:r>
              <a:rPr lang="en-US" sz="1800" dirty="0"/>
              <a:t>/</a:t>
            </a:r>
            <a:r>
              <a:rPr lang="en-US" sz="1800" dirty="0" err="1"/>
              <a:t>farach</a:t>
            </a:r>
            <a:r>
              <a:rPr lang="en-US" sz="1800" dirty="0"/>
              <a:t>/</a:t>
            </a:r>
            <a:r>
              <a:rPr lang="en-US" sz="1800" dirty="0" err="1"/>
              <a:t>huggingfaceR</a:t>
            </a:r>
            <a:endParaRPr lang="en-US" sz="1800" dirty="0"/>
          </a:p>
          <a:p>
            <a:pPr lvl="0">
              <a:lnSpc>
                <a:spcPct val="90000"/>
              </a:lnSpc>
            </a:pPr>
            <a:endParaRPr lang="en-US" sz="1800" dirty="0"/>
          </a:p>
        </p:txBody>
      </p:sp>
      <p:sp>
        <p:nvSpPr>
          <p:cNvPr id="40" name="Freeform: Shape 28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32777" y="638638"/>
            <a:ext cx="4638605" cy="3866225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 descr="images/Headshot.png"/>
          <p:cNvPicPr>
            <a:picLocks noGrp="1" noChangeAspect="1"/>
          </p:cNvPicPr>
          <p:nvPr/>
        </p:nvPicPr>
        <p:blipFill rotWithShape="1">
          <a:blip r:embed="rId3"/>
          <a:srcRect r="-1" b="145"/>
          <a:stretch/>
        </p:blipFill>
        <p:spPr bwMode="auto">
          <a:xfrm>
            <a:off x="5497592" y="1463171"/>
            <a:ext cx="2655639" cy="265176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1F32EBA-ED97-466E-8CFA-838258415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2A38935-BB53-4DF7-A56E-48DD25B68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32777" y="638638"/>
            <a:ext cx="4638605" cy="3866225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1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4 h 5154967"/>
              <a:gd name="connsiteX37" fmla="*/ 1625714 w 6184806"/>
              <a:gd name="connsiteY37" fmla="*/ 109244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1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1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4"/>
                  <a:pt x="2445216" y="109244"/>
                </a:cubicBezTo>
                <a:cubicBezTo>
                  <a:pt x="1625714" y="109244"/>
                  <a:pt x="1625714" y="109244"/>
                  <a:pt x="1625714" y="109244"/>
                </a:cubicBezTo>
                <a:cubicBezTo>
                  <a:pt x="1572615" y="109244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8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1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006B2C-C510-E4EF-525E-32F7D5647508}"/>
              </a:ext>
            </a:extLst>
          </p:cNvPr>
          <p:cNvSpPr txBox="1"/>
          <p:nvPr/>
        </p:nvSpPr>
        <p:spPr>
          <a:xfrm>
            <a:off x="331684" y="497942"/>
            <a:ext cx="4068297" cy="413743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+mj-lt"/>
                <a:ea typeface="+mj-ea"/>
                <a:cs typeface="+mj-cs"/>
              </a:rPr>
              <a:t>What is bits to character encoding?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 dirty="0">
              <a:latin typeface="+mj-lt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>
                <a:latin typeface="OCR A Extended" panose="02010509020102010303" pitchFamily="50" charset="0"/>
                <a:ea typeface="+mj-ea"/>
                <a:cs typeface="+mj-cs"/>
              </a:rPr>
              <a:t>Computer</a:t>
            </a:r>
            <a:r>
              <a:rPr lang="en-US" sz="3200" dirty="0">
                <a:latin typeface="+mj-lt"/>
                <a:ea typeface="+mj-ea"/>
                <a:cs typeface="+mj-cs"/>
              </a:rPr>
              <a:t>        </a:t>
            </a:r>
            <a:r>
              <a:rPr lang="en-US" sz="3600" dirty="0">
                <a:latin typeface="Brush Script MT" panose="03060802040406070304" pitchFamily="66" charset="0"/>
                <a:ea typeface="+mj-ea"/>
                <a:cs typeface="+mj-cs"/>
              </a:rPr>
              <a:t>Human</a:t>
            </a:r>
            <a:endParaRPr lang="en-US" sz="3200" dirty="0">
              <a:latin typeface="Brush Script MT" panose="03060802040406070304" pitchFamily="66" charset="0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>
                <a:latin typeface="OCR A Extended" panose="02010509020102010303" pitchFamily="50" charset="0"/>
                <a:ea typeface="+mj-ea"/>
                <a:cs typeface="+mj-cs"/>
              </a:rPr>
              <a:t>Computer</a:t>
            </a:r>
            <a:r>
              <a:rPr lang="en-US" sz="3200" dirty="0">
                <a:latin typeface="OCR A Extended" panose="02010509020102010303" pitchFamily="50" charset="0"/>
                <a:ea typeface="+mj-ea"/>
                <a:cs typeface="+mj-cs"/>
              </a:rPr>
              <a:t>   </a:t>
            </a:r>
            <a:r>
              <a:rPr lang="en-US" sz="3600" dirty="0">
                <a:latin typeface="Brush Script MT" panose="03060802040406070304" pitchFamily="66" charset="0"/>
                <a:ea typeface="+mj-ea"/>
                <a:cs typeface="+mj-cs"/>
              </a:rPr>
              <a:t>Human</a:t>
            </a:r>
            <a:endParaRPr lang="en-US" sz="3200" dirty="0">
              <a:latin typeface="OCR A Extended" panose="02010509020102010303" pitchFamily="50" charset="0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 dirty="0">
              <a:latin typeface="+mj-lt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+mj-lt"/>
                <a:ea typeface="+mj-ea"/>
                <a:cs typeface="+mj-cs"/>
              </a:rPr>
              <a:t>          </a:t>
            </a:r>
            <a:r>
              <a:rPr lang="en-US" sz="3200" i="1" dirty="0">
                <a:solidFill>
                  <a:schemeClr val="bg1">
                    <a:lumMod val="50000"/>
                  </a:schemeClr>
                </a:solidFill>
                <a:latin typeface="Graphik" panose="020B0503030202060203" pitchFamily="34" charset="0"/>
                <a:ea typeface="+mj-ea"/>
                <a:cs typeface="+mj-cs"/>
              </a:rPr>
              <a:t>Protocol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200" dirty="0">
              <a:latin typeface="+mj-lt"/>
              <a:ea typeface="+mj-ea"/>
              <a:cs typeface="+mj-cs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C42A9FAF-B767-1107-2558-E6246D60D0E8}"/>
              </a:ext>
            </a:extLst>
          </p:cNvPr>
          <p:cNvSpPr/>
          <p:nvPr/>
        </p:nvSpPr>
        <p:spPr>
          <a:xfrm>
            <a:off x="2335788" y="2118527"/>
            <a:ext cx="329184" cy="2560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Left 22">
            <a:extLst>
              <a:ext uri="{FF2B5EF4-FFF2-40B4-BE49-F238E27FC236}">
                <a16:creationId xmlns:a16="http://schemas.microsoft.com/office/drawing/2014/main" id="{B246156A-2980-BBF5-3030-00BF52401930}"/>
              </a:ext>
            </a:extLst>
          </p:cNvPr>
          <p:cNvSpPr/>
          <p:nvPr/>
        </p:nvSpPr>
        <p:spPr>
          <a:xfrm>
            <a:off x="2290517" y="2670785"/>
            <a:ext cx="325925" cy="253497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4D560B80-17F9-0870-A487-F713DE62992B}"/>
              </a:ext>
            </a:extLst>
          </p:cNvPr>
          <p:cNvSpPr/>
          <p:nvPr/>
        </p:nvSpPr>
        <p:spPr>
          <a:xfrm>
            <a:off x="2882020" y="3680259"/>
            <a:ext cx="329184" cy="2560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Left 24">
            <a:extLst>
              <a:ext uri="{FF2B5EF4-FFF2-40B4-BE49-F238E27FC236}">
                <a16:creationId xmlns:a16="http://schemas.microsoft.com/office/drawing/2014/main" id="{3B0776F4-FAD1-A587-638B-4C77C3A78EBA}"/>
              </a:ext>
            </a:extLst>
          </p:cNvPr>
          <p:cNvSpPr/>
          <p:nvPr/>
        </p:nvSpPr>
        <p:spPr>
          <a:xfrm>
            <a:off x="802922" y="3701132"/>
            <a:ext cx="325925" cy="253497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845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Programming data on computer monitor">
            <a:extLst>
              <a:ext uri="{FF2B5EF4-FFF2-40B4-BE49-F238E27FC236}">
                <a16:creationId xmlns:a16="http://schemas.microsoft.com/office/drawing/2014/main" id="{E6CA9115-D057-F5BA-3558-F78411E6FD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98" r="2716" b="-2"/>
          <a:stretch/>
        </p:blipFill>
        <p:spPr>
          <a:xfrm>
            <a:off x="4132776" y="638637"/>
            <a:ext cx="4638606" cy="3866226"/>
          </a:xfrm>
          <a:custGeom>
            <a:avLst/>
            <a:gdLst/>
            <a:ahLst/>
            <a:cxnLst/>
            <a:rect l="l" t="t" r="r" b="b"/>
            <a:pathLst>
              <a:path w="5846002" h="4872577">
                <a:moveTo>
                  <a:pt x="343285" y="2953992"/>
                </a:moveTo>
                <a:cubicBezTo>
                  <a:pt x="343285" y="2953992"/>
                  <a:pt x="343285" y="2953992"/>
                  <a:pt x="849063" y="2953992"/>
                </a:cubicBezTo>
                <a:cubicBezTo>
                  <a:pt x="880743" y="2953992"/>
                  <a:pt x="911330" y="2971406"/>
                  <a:pt x="926624" y="2999703"/>
                </a:cubicBezTo>
                <a:cubicBezTo>
                  <a:pt x="926624" y="2999703"/>
                  <a:pt x="926624" y="2999703"/>
                  <a:pt x="1180059" y="3436136"/>
                </a:cubicBezTo>
                <a:cubicBezTo>
                  <a:pt x="1196445" y="3463345"/>
                  <a:pt x="1196445" y="3498172"/>
                  <a:pt x="1180059" y="3525382"/>
                </a:cubicBezTo>
                <a:cubicBezTo>
                  <a:pt x="1180059" y="3525382"/>
                  <a:pt x="1180059" y="3525382"/>
                  <a:pt x="926624" y="3961814"/>
                </a:cubicBezTo>
                <a:cubicBezTo>
                  <a:pt x="911330" y="3990111"/>
                  <a:pt x="880743" y="4007525"/>
                  <a:pt x="849063" y="4007525"/>
                </a:cubicBezTo>
                <a:cubicBezTo>
                  <a:pt x="849063" y="4007525"/>
                  <a:pt x="849063" y="4007525"/>
                  <a:pt x="343285" y="4007525"/>
                </a:cubicBezTo>
                <a:cubicBezTo>
                  <a:pt x="310513" y="4007525"/>
                  <a:pt x="281019" y="3990111"/>
                  <a:pt x="264633" y="3961814"/>
                </a:cubicBezTo>
                <a:cubicBezTo>
                  <a:pt x="264633" y="3961814"/>
                  <a:pt x="264633" y="3961814"/>
                  <a:pt x="12290" y="3525382"/>
                </a:cubicBezTo>
                <a:cubicBezTo>
                  <a:pt x="-4096" y="3498172"/>
                  <a:pt x="-4096" y="3463345"/>
                  <a:pt x="12290" y="3436136"/>
                </a:cubicBezTo>
                <a:cubicBezTo>
                  <a:pt x="12290" y="3436136"/>
                  <a:pt x="12290" y="3436136"/>
                  <a:pt x="264633" y="2999703"/>
                </a:cubicBezTo>
                <a:cubicBezTo>
                  <a:pt x="281019" y="2971406"/>
                  <a:pt x="310513" y="2953992"/>
                  <a:pt x="343285" y="2953992"/>
                </a:cubicBezTo>
                <a:close/>
                <a:moveTo>
                  <a:pt x="2353334" y="538808"/>
                </a:moveTo>
                <a:cubicBezTo>
                  <a:pt x="2353334" y="538808"/>
                  <a:pt x="2353334" y="538808"/>
                  <a:pt x="2613403" y="538808"/>
                </a:cubicBezTo>
                <a:lnTo>
                  <a:pt x="2643742" y="538808"/>
                </a:lnTo>
                <a:lnTo>
                  <a:pt x="2672692" y="588661"/>
                </a:lnTo>
                <a:cubicBezTo>
                  <a:pt x="2713002" y="658078"/>
                  <a:pt x="2759909" y="738855"/>
                  <a:pt x="2814491" y="832849"/>
                </a:cubicBezTo>
                <a:cubicBezTo>
                  <a:pt x="2839586" y="874521"/>
                  <a:pt x="2839586" y="927860"/>
                  <a:pt x="2814491" y="969531"/>
                </a:cubicBezTo>
                <a:cubicBezTo>
                  <a:pt x="2814491" y="969531"/>
                  <a:pt x="2814491" y="969531"/>
                  <a:pt x="2426350" y="1637936"/>
                </a:cubicBezTo>
                <a:cubicBezTo>
                  <a:pt x="2402927" y="1681274"/>
                  <a:pt x="2356083" y="1707943"/>
                  <a:pt x="2307565" y="1707943"/>
                </a:cubicBezTo>
                <a:cubicBezTo>
                  <a:pt x="2307565" y="1707943"/>
                  <a:pt x="2307565" y="1707943"/>
                  <a:pt x="1532956" y="1707943"/>
                </a:cubicBezTo>
                <a:cubicBezTo>
                  <a:pt x="1520409" y="1707943"/>
                  <a:pt x="1508175" y="1706276"/>
                  <a:pt x="1496490" y="1703099"/>
                </a:cubicBezTo>
                <a:lnTo>
                  <a:pt x="1471408" y="1692583"/>
                </a:lnTo>
                <a:lnTo>
                  <a:pt x="1486736" y="1666073"/>
                </a:lnTo>
                <a:cubicBezTo>
                  <a:pt x="1625328" y="1426376"/>
                  <a:pt x="1802725" y="1119564"/>
                  <a:pt x="2029793" y="726844"/>
                </a:cubicBezTo>
                <a:cubicBezTo>
                  <a:pt x="2097197" y="610441"/>
                  <a:pt x="2218525" y="538808"/>
                  <a:pt x="2353334" y="538808"/>
                </a:cubicBezTo>
                <a:close/>
                <a:moveTo>
                  <a:pt x="1487085" y="0"/>
                </a:moveTo>
                <a:cubicBezTo>
                  <a:pt x="1487085" y="0"/>
                  <a:pt x="1487085" y="0"/>
                  <a:pt x="2360840" y="0"/>
                </a:cubicBezTo>
                <a:cubicBezTo>
                  <a:pt x="2415568" y="0"/>
                  <a:pt x="2468407" y="30084"/>
                  <a:pt x="2494828" y="78969"/>
                </a:cubicBezTo>
                <a:cubicBezTo>
                  <a:pt x="2494828" y="78969"/>
                  <a:pt x="2494828" y="78969"/>
                  <a:pt x="2729665" y="483373"/>
                </a:cubicBezTo>
                <a:lnTo>
                  <a:pt x="2756194" y="529058"/>
                </a:lnTo>
                <a:lnTo>
                  <a:pt x="2735320" y="529058"/>
                </a:lnTo>
                <a:lnTo>
                  <a:pt x="2636659" y="529058"/>
                </a:lnTo>
                <a:lnTo>
                  <a:pt x="2593799" y="455250"/>
                </a:lnTo>
                <a:cubicBezTo>
                  <a:pt x="2430052" y="173267"/>
                  <a:pt x="2430052" y="173267"/>
                  <a:pt x="2430052" y="173267"/>
                </a:cubicBezTo>
                <a:cubicBezTo>
                  <a:pt x="2406629" y="129929"/>
                  <a:pt x="2359785" y="103259"/>
                  <a:pt x="2311267" y="103259"/>
                </a:cubicBezTo>
                <a:cubicBezTo>
                  <a:pt x="1536658" y="103259"/>
                  <a:pt x="1536658" y="103259"/>
                  <a:pt x="1536658" y="103259"/>
                </a:cubicBezTo>
                <a:cubicBezTo>
                  <a:pt x="1486468" y="103259"/>
                  <a:pt x="1441296" y="129929"/>
                  <a:pt x="1416201" y="173267"/>
                </a:cubicBezTo>
                <a:cubicBezTo>
                  <a:pt x="1029733" y="841671"/>
                  <a:pt x="1029733" y="841671"/>
                  <a:pt x="1029733" y="841671"/>
                </a:cubicBezTo>
                <a:cubicBezTo>
                  <a:pt x="1004637" y="883343"/>
                  <a:pt x="1004637" y="936682"/>
                  <a:pt x="1029733" y="978353"/>
                </a:cubicBezTo>
                <a:cubicBezTo>
                  <a:pt x="1416201" y="1646758"/>
                  <a:pt x="1416201" y="1646758"/>
                  <a:pt x="1416201" y="1646758"/>
                </a:cubicBezTo>
                <a:cubicBezTo>
                  <a:pt x="1428749" y="1668427"/>
                  <a:pt x="1446315" y="1685929"/>
                  <a:pt x="1467019" y="1698013"/>
                </a:cubicBezTo>
                <a:lnTo>
                  <a:pt x="1472899" y="1700478"/>
                </a:lnTo>
                <a:lnTo>
                  <a:pt x="1441377" y="1754996"/>
                </a:lnTo>
                <a:lnTo>
                  <a:pt x="1417933" y="1795543"/>
                </a:lnTo>
                <a:lnTo>
                  <a:pt x="1442249" y="1805738"/>
                </a:lnTo>
                <a:cubicBezTo>
                  <a:pt x="1455430" y="1809322"/>
                  <a:pt x="1469230" y="1811202"/>
                  <a:pt x="1483383" y="1811202"/>
                </a:cubicBezTo>
                <a:cubicBezTo>
                  <a:pt x="2357138" y="1811202"/>
                  <a:pt x="2357138" y="1811202"/>
                  <a:pt x="2357138" y="1811202"/>
                </a:cubicBezTo>
                <a:cubicBezTo>
                  <a:pt x="2411866" y="1811202"/>
                  <a:pt x="2464705" y="1781120"/>
                  <a:pt x="2491126" y="1732235"/>
                </a:cubicBezTo>
                <a:cubicBezTo>
                  <a:pt x="2928947" y="978278"/>
                  <a:pt x="2928947" y="978278"/>
                  <a:pt x="2928947" y="978278"/>
                </a:cubicBezTo>
                <a:cubicBezTo>
                  <a:pt x="2957254" y="931274"/>
                  <a:pt x="2957254" y="871108"/>
                  <a:pt x="2928947" y="824102"/>
                </a:cubicBezTo>
                <a:cubicBezTo>
                  <a:pt x="2874220" y="729858"/>
                  <a:pt x="2826333" y="647394"/>
                  <a:pt x="2784432" y="575238"/>
                </a:cubicBezTo>
                <a:lnTo>
                  <a:pt x="2763277" y="538808"/>
                </a:lnTo>
                <a:lnTo>
                  <a:pt x="2861280" y="538808"/>
                </a:lnTo>
                <a:cubicBezTo>
                  <a:pt x="3166048" y="538808"/>
                  <a:pt x="3653676" y="538808"/>
                  <a:pt x="4433881" y="538808"/>
                </a:cubicBezTo>
                <a:cubicBezTo>
                  <a:pt x="4564197" y="538808"/>
                  <a:pt x="4690018" y="610441"/>
                  <a:pt x="4752929" y="726844"/>
                </a:cubicBezTo>
                <a:cubicBezTo>
                  <a:pt x="4752929" y="726844"/>
                  <a:pt x="4752929" y="726844"/>
                  <a:pt x="5795449" y="2522134"/>
                </a:cubicBezTo>
                <a:cubicBezTo>
                  <a:pt x="5862854" y="2634060"/>
                  <a:pt x="5862854" y="2777325"/>
                  <a:pt x="5795449" y="2889251"/>
                </a:cubicBezTo>
                <a:cubicBezTo>
                  <a:pt x="5795449" y="2889251"/>
                  <a:pt x="5795449" y="2889251"/>
                  <a:pt x="4752929" y="4684542"/>
                </a:cubicBezTo>
                <a:cubicBezTo>
                  <a:pt x="4690018" y="4800945"/>
                  <a:pt x="4564197" y="4872577"/>
                  <a:pt x="4433881" y="4872577"/>
                </a:cubicBezTo>
                <a:cubicBezTo>
                  <a:pt x="4433881" y="4872577"/>
                  <a:pt x="4433881" y="4872577"/>
                  <a:pt x="2353334" y="4872577"/>
                </a:cubicBezTo>
                <a:cubicBezTo>
                  <a:pt x="2218525" y="4872577"/>
                  <a:pt x="2097197" y="4800945"/>
                  <a:pt x="2029793" y="4684542"/>
                </a:cubicBezTo>
                <a:cubicBezTo>
                  <a:pt x="2029793" y="4684542"/>
                  <a:pt x="2029793" y="4684542"/>
                  <a:pt x="991766" y="2889251"/>
                </a:cubicBezTo>
                <a:cubicBezTo>
                  <a:pt x="924361" y="2777325"/>
                  <a:pt x="924361" y="2634060"/>
                  <a:pt x="991766" y="2522134"/>
                </a:cubicBezTo>
                <a:cubicBezTo>
                  <a:pt x="991766" y="2522134"/>
                  <a:pt x="991766" y="2522134"/>
                  <a:pt x="1377193" y="1855530"/>
                </a:cubicBezTo>
                <a:lnTo>
                  <a:pt x="1409676" y="1799352"/>
                </a:lnTo>
                <a:lnTo>
                  <a:pt x="1408533" y="1798873"/>
                </a:lnTo>
                <a:cubicBezTo>
                  <a:pt x="1385179" y="1785241"/>
                  <a:pt x="1365364" y="1765500"/>
                  <a:pt x="1351210" y="1741057"/>
                </a:cubicBezTo>
                <a:cubicBezTo>
                  <a:pt x="1351210" y="1741057"/>
                  <a:pt x="1351210" y="1741057"/>
                  <a:pt x="915276" y="987100"/>
                </a:cubicBezTo>
                <a:cubicBezTo>
                  <a:pt x="886968" y="940096"/>
                  <a:pt x="886968" y="879930"/>
                  <a:pt x="915276" y="832924"/>
                </a:cubicBezTo>
                <a:cubicBezTo>
                  <a:pt x="915276" y="832924"/>
                  <a:pt x="915276" y="832924"/>
                  <a:pt x="1351210" y="78969"/>
                </a:cubicBezTo>
                <a:cubicBezTo>
                  <a:pt x="1379517" y="30084"/>
                  <a:pt x="1430471" y="0"/>
                  <a:pt x="1487085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2BD99F-872F-4FA1-7507-ED7670721313}"/>
              </a:ext>
            </a:extLst>
          </p:cNvPr>
          <p:cNvSpPr txBox="1"/>
          <p:nvPr/>
        </p:nvSpPr>
        <p:spPr>
          <a:xfrm>
            <a:off x="331684" y="497942"/>
            <a:ext cx="4068297" cy="154892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+mj-lt"/>
                <a:ea typeface="+mj-ea"/>
                <a:cs typeface="+mj-cs"/>
              </a:rPr>
              <a:t>How would you describe the letter “A” to a computer?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6FC73B7-085C-7FC1-8C43-B07215BE86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159228"/>
              </p:ext>
            </p:extLst>
          </p:nvPr>
        </p:nvGraphicFramePr>
        <p:xfrm>
          <a:off x="645673" y="2383903"/>
          <a:ext cx="2885178" cy="19916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61726">
                  <a:extLst>
                    <a:ext uri="{9D8B030D-6E8A-4147-A177-3AD203B41FA5}">
                      <a16:colId xmlns:a16="http://schemas.microsoft.com/office/drawing/2014/main" val="3423928313"/>
                    </a:ext>
                  </a:extLst>
                </a:gridCol>
                <a:gridCol w="961726">
                  <a:extLst>
                    <a:ext uri="{9D8B030D-6E8A-4147-A177-3AD203B41FA5}">
                      <a16:colId xmlns:a16="http://schemas.microsoft.com/office/drawing/2014/main" val="4062425950"/>
                    </a:ext>
                  </a:extLst>
                </a:gridCol>
                <a:gridCol w="961726">
                  <a:extLst>
                    <a:ext uri="{9D8B030D-6E8A-4147-A177-3AD203B41FA5}">
                      <a16:colId xmlns:a16="http://schemas.microsoft.com/office/drawing/2014/main" val="1328382619"/>
                    </a:ext>
                  </a:extLst>
                </a:gridCol>
              </a:tblGrid>
              <a:tr h="2868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  <a:latin typeface="Graphik" panose="020B0503030202060203" pitchFamily="34" charset="0"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475071"/>
                  </a:ext>
                </a:extLst>
              </a:tr>
              <a:tr h="2841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805848"/>
                  </a:ext>
                </a:extLst>
              </a:tr>
              <a:tr h="2841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  <a:latin typeface="Graphik" panose="020B0503030202060203" pitchFamily="34" charset="0"/>
                        </a:rPr>
                        <a:t>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8301500"/>
                  </a:ext>
                </a:extLst>
              </a:tr>
              <a:tr h="2841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  <a:latin typeface="Graphik" panose="020B0503030202060203" pitchFamily="34" charset="0"/>
                        </a:rPr>
                        <a:t>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01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047725"/>
                  </a:ext>
                </a:extLst>
              </a:tr>
              <a:tr h="2841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  <a:latin typeface="Graphik" panose="020B0503030202060203" pitchFamily="34" charset="0"/>
                        </a:rPr>
                        <a:t>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10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3547921"/>
                  </a:ext>
                </a:extLst>
              </a:tr>
              <a:tr h="2841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  <a:latin typeface="Graphik" panose="020B0503030202060203" pitchFamily="34" charset="0"/>
                        </a:rPr>
                        <a:t>F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  <a:latin typeface="Graphik" panose="020B0503030202060203" pitchFamily="34" charset="0"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11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8901570"/>
                  </a:ext>
                </a:extLst>
              </a:tr>
              <a:tr h="2841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  <a:latin typeface="Graphik" panose="020B0503030202060203" pitchFamily="34" charset="0"/>
                        </a:rPr>
                        <a:t>…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  <a:latin typeface="Graphik" panose="020B0503030202060203" pitchFamily="34" charset="0"/>
                        </a:rPr>
                        <a:t>…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  <a:latin typeface="Graphik" panose="020B0503030202060203" pitchFamily="34" charset="0"/>
                        </a:rPr>
                        <a:t>…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Graphik" panose="020B0503030202060203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111822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9473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Programming data on computer monitor">
            <a:extLst>
              <a:ext uri="{FF2B5EF4-FFF2-40B4-BE49-F238E27FC236}">
                <a16:creationId xmlns:a16="http://schemas.microsoft.com/office/drawing/2014/main" id="{E6CA9115-D057-F5BA-3558-F78411E6FD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98" r="2716" b="-2"/>
          <a:stretch/>
        </p:blipFill>
        <p:spPr>
          <a:xfrm>
            <a:off x="4132776" y="638637"/>
            <a:ext cx="4638606" cy="3866226"/>
          </a:xfrm>
          <a:custGeom>
            <a:avLst/>
            <a:gdLst/>
            <a:ahLst/>
            <a:cxnLst/>
            <a:rect l="l" t="t" r="r" b="b"/>
            <a:pathLst>
              <a:path w="5846002" h="4872577">
                <a:moveTo>
                  <a:pt x="343285" y="2953992"/>
                </a:moveTo>
                <a:cubicBezTo>
                  <a:pt x="343285" y="2953992"/>
                  <a:pt x="343285" y="2953992"/>
                  <a:pt x="849063" y="2953992"/>
                </a:cubicBezTo>
                <a:cubicBezTo>
                  <a:pt x="880743" y="2953992"/>
                  <a:pt x="911330" y="2971406"/>
                  <a:pt x="926624" y="2999703"/>
                </a:cubicBezTo>
                <a:cubicBezTo>
                  <a:pt x="926624" y="2999703"/>
                  <a:pt x="926624" y="2999703"/>
                  <a:pt x="1180059" y="3436136"/>
                </a:cubicBezTo>
                <a:cubicBezTo>
                  <a:pt x="1196445" y="3463345"/>
                  <a:pt x="1196445" y="3498172"/>
                  <a:pt x="1180059" y="3525382"/>
                </a:cubicBezTo>
                <a:cubicBezTo>
                  <a:pt x="1180059" y="3525382"/>
                  <a:pt x="1180059" y="3525382"/>
                  <a:pt x="926624" y="3961814"/>
                </a:cubicBezTo>
                <a:cubicBezTo>
                  <a:pt x="911330" y="3990111"/>
                  <a:pt x="880743" y="4007525"/>
                  <a:pt x="849063" y="4007525"/>
                </a:cubicBezTo>
                <a:cubicBezTo>
                  <a:pt x="849063" y="4007525"/>
                  <a:pt x="849063" y="4007525"/>
                  <a:pt x="343285" y="4007525"/>
                </a:cubicBezTo>
                <a:cubicBezTo>
                  <a:pt x="310513" y="4007525"/>
                  <a:pt x="281019" y="3990111"/>
                  <a:pt x="264633" y="3961814"/>
                </a:cubicBezTo>
                <a:cubicBezTo>
                  <a:pt x="264633" y="3961814"/>
                  <a:pt x="264633" y="3961814"/>
                  <a:pt x="12290" y="3525382"/>
                </a:cubicBezTo>
                <a:cubicBezTo>
                  <a:pt x="-4096" y="3498172"/>
                  <a:pt x="-4096" y="3463345"/>
                  <a:pt x="12290" y="3436136"/>
                </a:cubicBezTo>
                <a:cubicBezTo>
                  <a:pt x="12290" y="3436136"/>
                  <a:pt x="12290" y="3436136"/>
                  <a:pt x="264633" y="2999703"/>
                </a:cubicBezTo>
                <a:cubicBezTo>
                  <a:pt x="281019" y="2971406"/>
                  <a:pt x="310513" y="2953992"/>
                  <a:pt x="343285" y="2953992"/>
                </a:cubicBezTo>
                <a:close/>
                <a:moveTo>
                  <a:pt x="2353334" y="538808"/>
                </a:moveTo>
                <a:cubicBezTo>
                  <a:pt x="2353334" y="538808"/>
                  <a:pt x="2353334" y="538808"/>
                  <a:pt x="2613403" y="538808"/>
                </a:cubicBezTo>
                <a:lnTo>
                  <a:pt x="2643742" y="538808"/>
                </a:lnTo>
                <a:lnTo>
                  <a:pt x="2672692" y="588661"/>
                </a:lnTo>
                <a:cubicBezTo>
                  <a:pt x="2713002" y="658078"/>
                  <a:pt x="2759909" y="738855"/>
                  <a:pt x="2814491" y="832849"/>
                </a:cubicBezTo>
                <a:cubicBezTo>
                  <a:pt x="2839586" y="874521"/>
                  <a:pt x="2839586" y="927860"/>
                  <a:pt x="2814491" y="969531"/>
                </a:cubicBezTo>
                <a:cubicBezTo>
                  <a:pt x="2814491" y="969531"/>
                  <a:pt x="2814491" y="969531"/>
                  <a:pt x="2426350" y="1637936"/>
                </a:cubicBezTo>
                <a:cubicBezTo>
                  <a:pt x="2402927" y="1681274"/>
                  <a:pt x="2356083" y="1707943"/>
                  <a:pt x="2307565" y="1707943"/>
                </a:cubicBezTo>
                <a:cubicBezTo>
                  <a:pt x="2307565" y="1707943"/>
                  <a:pt x="2307565" y="1707943"/>
                  <a:pt x="1532956" y="1707943"/>
                </a:cubicBezTo>
                <a:cubicBezTo>
                  <a:pt x="1520409" y="1707943"/>
                  <a:pt x="1508175" y="1706276"/>
                  <a:pt x="1496490" y="1703099"/>
                </a:cubicBezTo>
                <a:lnTo>
                  <a:pt x="1471408" y="1692583"/>
                </a:lnTo>
                <a:lnTo>
                  <a:pt x="1486736" y="1666073"/>
                </a:lnTo>
                <a:cubicBezTo>
                  <a:pt x="1625328" y="1426376"/>
                  <a:pt x="1802725" y="1119564"/>
                  <a:pt x="2029793" y="726844"/>
                </a:cubicBezTo>
                <a:cubicBezTo>
                  <a:pt x="2097197" y="610441"/>
                  <a:pt x="2218525" y="538808"/>
                  <a:pt x="2353334" y="538808"/>
                </a:cubicBezTo>
                <a:close/>
                <a:moveTo>
                  <a:pt x="1487085" y="0"/>
                </a:moveTo>
                <a:cubicBezTo>
                  <a:pt x="1487085" y="0"/>
                  <a:pt x="1487085" y="0"/>
                  <a:pt x="2360840" y="0"/>
                </a:cubicBezTo>
                <a:cubicBezTo>
                  <a:pt x="2415568" y="0"/>
                  <a:pt x="2468407" y="30084"/>
                  <a:pt x="2494828" y="78969"/>
                </a:cubicBezTo>
                <a:cubicBezTo>
                  <a:pt x="2494828" y="78969"/>
                  <a:pt x="2494828" y="78969"/>
                  <a:pt x="2729665" y="483373"/>
                </a:cubicBezTo>
                <a:lnTo>
                  <a:pt x="2756194" y="529058"/>
                </a:lnTo>
                <a:lnTo>
                  <a:pt x="2735320" y="529058"/>
                </a:lnTo>
                <a:lnTo>
                  <a:pt x="2636659" y="529058"/>
                </a:lnTo>
                <a:lnTo>
                  <a:pt x="2593799" y="455250"/>
                </a:lnTo>
                <a:cubicBezTo>
                  <a:pt x="2430052" y="173267"/>
                  <a:pt x="2430052" y="173267"/>
                  <a:pt x="2430052" y="173267"/>
                </a:cubicBezTo>
                <a:cubicBezTo>
                  <a:pt x="2406629" y="129929"/>
                  <a:pt x="2359785" y="103259"/>
                  <a:pt x="2311267" y="103259"/>
                </a:cubicBezTo>
                <a:cubicBezTo>
                  <a:pt x="1536658" y="103259"/>
                  <a:pt x="1536658" y="103259"/>
                  <a:pt x="1536658" y="103259"/>
                </a:cubicBezTo>
                <a:cubicBezTo>
                  <a:pt x="1486468" y="103259"/>
                  <a:pt x="1441296" y="129929"/>
                  <a:pt x="1416201" y="173267"/>
                </a:cubicBezTo>
                <a:cubicBezTo>
                  <a:pt x="1029733" y="841671"/>
                  <a:pt x="1029733" y="841671"/>
                  <a:pt x="1029733" y="841671"/>
                </a:cubicBezTo>
                <a:cubicBezTo>
                  <a:pt x="1004637" y="883343"/>
                  <a:pt x="1004637" y="936682"/>
                  <a:pt x="1029733" y="978353"/>
                </a:cubicBezTo>
                <a:cubicBezTo>
                  <a:pt x="1416201" y="1646758"/>
                  <a:pt x="1416201" y="1646758"/>
                  <a:pt x="1416201" y="1646758"/>
                </a:cubicBezTo>
                <a:cubicBezTo>
                  <a:pt x="1428749" y="1668427"/>
                  <a:pt x="1446315" y="1685929"/>
                  <a:pt x="1467019" y="1698013"/>
                </a:cubicBezTo>
                <a:lnTo>
                  <a:pt x="1472899" y="1700478"/>
                </a:lnTo>
                <a:lnTo>
                  <a:pt x="1441377" y="1754996"/>
                </a:lnTo>
                <a:lnTo>
                  <a:pt x="1417933" y="1795543"/>
                </a:lnTo>
                <a:lnTo>
                  <a:pt x="1442249" y="1805738"/>
                </a:lnTo>
                <a:cubicBezTo>
                  <a:pt x="1455430" y="1809322"/>
                  <a:pt x="1469230" y="1811202"/>
                  <a:pt x="1483383" y="1811202"/>
                </a:cubicBezTo>
                <a:cubicBezTo>
                  <a:pt x="2357138" y="1811202"/>
                  <a:pt x="2357138" y="1811202"/>
                  <a:pt x="2357138" y="1811202"/>
                </a:cubicBezTo>
                <a:cubicBezTo>
                  <a:pt x="2411866" y="1811202"/>
                  <a:pt x="2464705" y="1781120"/>
                  <a:pt x="2491126" y="1732235"/>
                </a:cubicBezTo>
                <a:cubicBezTo>
                  <a:pt x="2928947" y="978278"/>
                  <a:pt x="2928947" y="978278"/>
                  <a:pt x="2928947" y="978278"/>
                </a:cubicBezTo>
                <a:cubicBezTo>
                  <a:pt x="2957254" y="931274"/>
                  <a:pt x="2957254" y="871108"/>
                  <a:pt x="2928947" y="824102"/>
                </a:cubicBezTo>
                <a:cubicBezTo>
                  <a:pt x="2874220" y="729858"/>
                  <a:pt x="2826333" y="647394"/>
                  <a:pt x="2784432" y="575238"/>
                </a:cubicBezTo>
                <a:lnTo>
                  <a:pt x="2763277" y="538808"/>
                </a:lnTo>
                <a:lnTo>
                  <a:pt x="2861280" y="538808"/>
                </a:lnTo>
                <a:cubicBezTo>
                  <a:pt x="3166048" y="538808"/>
                  <a:pt x="3653676" y="538808"/>
                  <a:pt x="4433881" y="538808"/>
                </a:cubicBezTo>
                <a:cubicBezTo>
                  <a:pt x="4564197" y="538808"/>
                  <a:pt x="4690018" y="610441"/>
                  <a:pt x="4752929" y="726844"/>
                </a:cubicBezTo>
                <a:cubicBezTo>
                  <a:pt x="4752929" y="726844"/>
                  <a:pt x="4752929" y="726844"/>
                  <a:pt x="5795449" y="2522134"/>
                </a:cubicBezTo>
                <a:cubicBezTo>
                  <a:pt x="5862854" y="2634060"/>
                  <a:pt x="5862854" y="2777325"/>
                  <a:pt x="5795449" y="2889251"/>
                </a:cubicBezTo>
                <a:cubicBezTo>
                  <a:pt x="5795449" y="2889251"/>
                  <a:pt x="5795449" y="2889251"/>
                  <a:pt x="4752929" y="4684542"/>
                </a:cubicBezTo>
                <a:cubicBezTo>
                  <a:pt x="4690018" y="4800945"/>
                  <a:pt x="4564197" y="4872577"/>
                  <a:pt x="4433881" y="4872577"/>
                </a:cubicBezTo>
                <a:cubicBezTo>
                  <a:pt x="4433881" y="4872577"/>
                  <a:pt x="4433881" y="4872577"/>
                  <a:pt x="2353334" y="4872577"/>
                </a:cubicBezTo>
                <a:cubicBezTo>
                  <a:pt x="2218525" y="4872577"/>
                  <a:pt x="2097197" y="4800945"/>
                  <a:pt x="2029793" y="4684542"/>
                </a:cubicBezTo>
                <a:cubicBezTo>
                  <a:pt x="2029793" y="4684542"/>
                  <a:pt x="2029793" y="4684542"/>
                  <a:pt x="991766" y="2889251"/>
                </a:cubicBezTo>
                <a:cubicBezTo>
                  <a:pt x="924361" y="2777325"/>
                  <a:pt x="924361" y="2634060"/>
                  <a:pt x="991766" y="2522134"/>
                </a:cubicBezTo>
                <a:cubicBezTo>
                  <a:pt x="991766" y="2522134"/>
                  <a:pt x="991766" y="2522134"/>
                  <a:pt x="1377193" y="1855530"/>
                </a:cubicBezTo>
                <a:lnTo>
                  <a:pt x="1409676" y="1799352"/>
                </a:lnTo>
                <a:lnTo>
                  <a:pt x="1408533" y="1798873"/>
                </a:lnTo>
                <a:cubicBezTo>
                  <a:pt x="1385179" y="1785241"/>
                  <a:pt x="1365364" y="1765500"/>
                  <a:pt x="1351210" y="1741057"/>
                </a:cubicBezTo>
                <a:cubicBezTo>
                  <a:pt x="1351210" y="1741057"/>
                  <a:pt x="1351210" y="1741057"/>
                  <a:pt x="915276" y="987100"/>
                </a:cubicBezTo>
                <a:cubicBezTo>
                  <a:pt x="886968" y="940096"/>
                  <a:pt x="886968" y="879930"/>
                  <a:pt x="915276" y="832924"/>
                </a:cubicBezTo>
                <a:cubicBezTo>
                  <a:pt x="915276" y="832924"/>
                  <a:pt x="915276" y="832924"/>
                  <a:pt x="1351210" y="78969"/>
                </a:cubicBezTo>
                <a:cubicBezTo>
                  <a:pt x="1379517" y="30084"/>
                  <a:pt x="1430471" y="0"/>
                  <a:pt x="1487085" y="0"/>
                </a:cubicBezTo>
                <a:close/>
              </a:path>
            </a:pathLst>
          </a:cu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2BD99F-872F-4FA1-7507-ED7670721313}"/>
              </a:ext>
            </a:extLst>
          </p:cNvPr>
          <p:cNvSpPr txBox="1"/>
          <p:nvPr/>
        </p:nvSpPr>
        <p:spPr>
          <a:xfrm>
            <a:off x="331684" y="497941"/>
            <a:ext cx="3715215" cy="400692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b">
            <a:normAutofit lnSpcReduction="10000"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+mj-lt"/>
                <a:ea typeface="+mj-ea"/>
                <a:cs typeface="+mj-cs"/>
              </a:rPr>
              <a:t>How many bits are needed to represent 256 unique values?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100" dirty="0">
              <a:latin typeface="+mj-lt"/>
              <a:ea typeface="+mj-ea"/>
              <a:cs typeface="+mj-cs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700" b="0" i="0" u="none" strike="noStrike" dirty="0">
                <a:solidFill>
                  <a:srgbClr val="24292F"/>
                </a:solidFill>
                <a:effectLst/>
                <a:latin typeface="Arial" panose="020B0604020202020204" pitchFamily="34" charset="0"/>
              </a:rPr>
              <a:t>2 values 	     1 bit 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700" b="0" i="0" u="none" strike="noStrike" dirty="0">
                <a:solidFill>
                  <a:srgbClr val="24292F"/>
                </a:solidFill>
                <a:effectLst/>
                <a:latin typeface="Arial" panose="020B0604020202020204" pitchFamily="34" charset="0"/>
              </a:rPr>
              <a:t>4 values	     2 bits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7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8 …	     3 …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7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16 …	     4 …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7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32 …	     5 …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7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64 …	     6 …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700" b="0" i="0" u="none" strike="noStrike" dirty="0">
                <a:solidFill>
                  <a:schemeClr val="bg1">
                    <a:lumMod val="65000"/>
                  </a:schemeClr>
                </a:solidFill>
                <a:effectLst/>
                <a:latin typeface="Arial" panose="020B0604020202020204" pitchFamily="34" charset="0"/>
              </a:rPr>
              <a:t>128 …	     7 …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700" b="1" i="1" u="none" strike="noStrike" dirty="0">
                <a:solidFill>
                  <a:srgbClr val="24292F"/>
                </a:solidFill>
                <a:effectLst/>
                <a:latin typeface="Arial" panose="020B0604020202020204" pitchFamily="34" charset="0"/>
              </a:rPr>
              <a:t>256 values</a:t>
            </a:r>
            <a:r>
              <a:rPr lang="en-US" sz="1900" b="1" i="1" u="none" strike="noStrike" dirty="0">
                <a:solidFill>
                  <a:srgbClr val="24292F"/>
                </a:solidFill>
                <a:effectLst/>
                <a:latin typeface="Arial" panose="020B0604020202020204" pitchFamily="34" charset="0"/>
              </a:rPr>
              <a:t>  </a:t>
            </a:r>
            <a:r>
              <a:rPr lang="en-US" b="1" i="1" u="none" strike="noStrike" dirty="0">
                <a:solidFill>
                  <a:srgbClr val="24292F"/>
                </a:solidFill>
                <a:effectLst/>
                <a:latin typeface="Arial" panose="020B0604020202020204" pitchFamily="34" charset="0"/>
              </a:rPr>
              <a:t>8 bits = 1 byte</a:t>
            </a:r>
            <a:endParaRPr lang="en-US" sz="3000" b="1" i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02808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ASCII, Latin1, and Unicode</a:t>
            </a:r>
          </a:p>
        </p:txBody>
      </p:sp>
      <p:pic>
        <p:nvPicPr>
          <p:cNvPr id="4" name="Picture 3" descr="A picture containing text, indoor, floor, ceiling&#10;&#10;Description automatically generated">
            <a:extLst>
              <a:ext uri="{FF2B5EF4-FFF2-40B4-BE49-F238E27FC236}">
                <a16:creationId xmlns:a16="http://schemas.microsoft.com/office/drawing/2014/main" id="{3E526543-F2F6-F548-8BD3-2655E8FB3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4739" y="1131317"/>
            <a:ext cx="4303056" cy="33832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09D399-EC43-4548-1C9E-81BBEFEA6A11}"/>
              </a:ext>
            </a:extLst>
          </p:cNvPr>
          <p:cNvSpPr txBox="1"/>
          <p:nvPr/>
        </p:nvSpPr>
        <p:spPr>
          <a:xfrm>
            <a:off x="602901" y="1215851"/>
            <a:ext cx="31049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ASCII</a:t>
            </a:r>
            <a:r>
              <a:rPr lang="en-US" dirty="0"/>
              <a:t> (</a:t>
            </a:r>
            <a:r>
              <a:rPr lang="en-US" b="0" i="0" dirty="0">
                <a:solidFill>
                  <a:srgbClr val="000000"/>
                </a:solidFill>
                <a:effectLst/>
                <a:latin typeface="DIN W01 Regular"/>
              </a:rPr>
              <a:t>American Standard Code for Information Interchange</a:t>
            </a:r>
            <a:r>
              <a:rPr lang="en-US" dirty="0"/>
              <a:t>):</a:t>
            </a:r>
          </a:p>
          <a:p>
            <a:r>
              <a:rPr lang="en-US" dirty="0"/>
              <a:t>7 bits = 128 values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ASCII, Latin1, and Unicode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09D399-EC43-4548-1C9E-81BBEFEA6A11}"/>
              </a:ext>
            </a:extLst>
          </p:cNvPr>
          <p:cNvSpPr txBox="1"/>
          <p:nvPr/>
        </p:nvSpPr>
        <p:spPr>
          <a:xfrm>
            <a:off x="602901" y="1215851"/>
            <a:ext cx="31049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ASCII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(</a:t>
            </a:r>
            <a:r>
              <a:rPr lang="en-US" b="0" i="0" dirty="0">
                <a:solidFill>
                  <a:schemeClr val="bg1">
                    <a:lumMod val="65000"/>
                  </a:schemeClr>
                </a:solidFill>
                <a:effectLst/>
                <a:latin typeface="DIN W01 Regular"/>
              </a:rPr>
              <a:t>American Standard Code for Information Interchange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):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7 bits = 128 values</a:t>
            </a:r>
          </a:p>
          <a:p>
            <a:endParaRPr lang="en-US" dirty="0"/>
          </a:p>
          <a:p>
            <a:r>
              <a:rPr lang="en-US" b="1" dirty="0"/>
              <a:t>Latin-1</a:t>
            </a:r>
            <a:r>
              <a:rPr lang="en-US" dirty="0"/>
              <a:t>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ISO-8859-1</a:t>
            </a:r>
            <a:r>
              <a:rPr lang="en-US" dirty="0"/>
              <a:t>):</a:t>
            </a:r>
          </a:p>
          <a:p>
            <a:r>
              <a:rPr lang="en-US" dirty="0"/>
              <a:t>8 bits = 256 values</a:t>
            </a:r>
          </a:p>
        </p:txBody>
      </p:sp>
      <p:pic>
        <p:nvPicPr>
          <p:cNvPr id="6" name="Picture 5" descr="A picture containing text, computer&#10;&#10;Description automatically generated">
            <a:extLst>
              <a:ext uri="{FF2B5EF4-FFF2-40B4-BE49-F238E27FC236}">
                <a16:creationId xmlns:a16="http://schemas.microsoft.com/office/drawing/2014/main" id="{7FF1B1BD-4C26-D9D2-3976-7247C4AE5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073" y="1436913"/>
            <a:ext cx="3798689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522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 dirty="0"/>
              <a:t>ASCII, Latin1, and </a:t>
            </a:r>
            <a:r>
              <a:rPr lang="en-US" b="1" dirty="0"/>
              <a:t>UTF-8</a:t>
            </a:r>
            <a:endParaRPr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09D399-EC43-4548-1C9E-81BBEFEA6A11}"/>
              </a:ext>
            </a:extLst>
          </p:cNvPr>
          <p:cNvSpPr txBox="1"/>
          <p:nvPr/>
        </p:nvSpPr>
        <p:spPr>
          <a:xfrm>
            <a:off x="602901" y="1215851"/>
            <a:ext cx="31049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ASCII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(</a:t>
            </a:r>
            <a:r>
              <a:rPr lang="en-US" b="0" i="0" dirty="0">
                <a:solidFill>
                  <a:schemeClr val="bg1">
                    <a:lumMod val="65000"/>
                  </a:schemeClr>
                </a:solidFill>
                <a:effectLst/>
                <a:latin typeface="DIN W01 Regular"/>
              </a:rPr>
              <a:t>American Standard Code for Information Interchange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):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7 bits = 128 values</a:t>
            </a:r>
          </a:p>
          <a:p>
            <a:endParaRPr lang="en-US" dirty="0"/>
          </a:p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Latin-1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(</a:t>
            </a:r>
            <a:r>
              <a:rPr lang="en-US" b="0" i="0" dirty="0">
                <a:solidFill>
                  <a:schemeClr val="bg1">
                    <a:lumMod val="65000"/>
                  </a:schemeClr>
                </a:solidFill>
                <a:effectLst/>
                <a:latin typeface="-apple-system"/>
              </a:rPr>
              <a:t>ISO-8859-1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):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8 bits = 256 values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b="1" dirty="0"/>
              <a:t>UTF-8</a:t>
            </a:r>
            <a:r>
              <a:rPr lang="en-US" dirty="0"/>
              <a:t> (Unicode Transformation 8-bit):</a:t>
            </a:r>
          </a:p>
          <a:p>
            <a:r>
              <a:rPr lang="en-US" dirty="0"/>
              <a:t>1:4 bytes = </a:t>
            </a:r>
            <a:r>
              <a:rPr lang="en-US" b="0" i="0" dirty="0">
                <a:effectLst/>
                <a:latin typeface="-apple-system"/>
              </a:rPr>
              <a:t>1,112,064 values (or code points)!</a:t>
            </a:r>
            <a:endParaRPr lang="en-US" dirty="0"/>
          </a:p>
        </p:txBody>
      </p:sp>
      <p:pic>
        <p:nvPicPr>
          <p:cNvPr id="4" name="Picture 3" descr="A computer on a desk&#10;&#10;Description automatically generated with medium confidence">
            <a:extLst>
              <a:ext uri="{FF2B5EF4-FFF2-40B4-BE49-F238E27FC236}">
                <a16:creationId xmlns:a16="http://schemas.microsoft.com/office/drawing/2014/main" id="{C40EB814-BD47-9EBA-1AF3-82C8451DC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7966" y="1063229"/>
            <a:ext cx="4588834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73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Character String Encoding in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sz="1600" b="1" dirty="0"/>
              <a:t>R &lt; 4.2.0</a:t>
            </a:r>
          </a:p>
          <a:p>
            <a:pPr lvl="0" indent="0">
              <a:buNone/>
            </a:pPr>
            <a:r>
              <a:rPr sz="1600" dirty="0">
                <a:solidFill>
                  <a:srgbClr val="06287E"/>
                </a:solidFill>
                <a:latin typeface="Courier"/>
              </a:rPr>
              <a:t>print</a:t>
            </a:r>
            <a:r>
              <a:rPr sz="1600" dirty="0">
                <a:latin typeface="Courier"/>
              </a:rPr>
              <a:t>(</a:t>
            </a:r>
            <a:r>
              <a:rPr sz="1600" dirty="0">
                <a:solidFill>
                  <a:srgbClr val="06287E"/>
                </a:solidFill>
                <a:latin typeface="Courier"/>
              </a:rPr>
              <a:t>c</a:t>
            </a:r>
            <a:r>
              <a:rPr sz="1600" dirty="0">
                <a:latin typeface="Courier"/>
              </a:rPr>
              <a:t>(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"coffee"</a:t>
            </a:r>
            <a:r>
              <a:rPr sz="1600" dirty="0">
                <a:latin typeface="Courier"/>
              </a:rPr>
              <a:t>, 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"café"</a:t>
            </a:r>
            <a:r>
              <a:rPr sz="1600" dirty="0">
                <a:latin typeface="Courier"/>
              </a:rPr>
              <a:t>, 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</a:t>
            </a:r>
            <a:r>
              <a:rPr sz="1600" dirty="0" err="1">
                <a:solidFill>
                  <a:srgbClr val="4070A0"/>
                </a:solidFill>
                <a:latin typeface="Courier"/>
              </a:rPr>
              <a:t>caf</a:t>
            </a:r>
            <a:r>
              <a:rPr sz="1600" dirty="0">
                <a:solidFill>
                  <a:srgbClr val="4070A0"/>
                </a:solidFill>
                <a:latin typeface="Courier"/>
              </a:rPr>
              <a:t>\u00E9"</a:t>
            </a:r>
            <a:r>
              <a:rPr sz="1600" dirty="0">
                <a:latin typeface="Courier"/>
              </a:rPr>
              <a:t>, 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</a:t>
            </a:r>
            <a:r>
              <a:rPr sz="1600" dirty="0" err="1">
                <a:solidFill>
                  <a:srgbClr val="4070A0"/>
                </a:solidFill>
                <a:latin typeface="Courier"/>
              </a:rPr>
              <a:t>caf</a:t>
            </a:r>
            <a:r>
              <a:rPr sz="1600" dirty="0">
                <a:solidFill>
                  <a:srgbClr val="4070A0"/>
                </a:solidFill>
                <a:latin typeface="Courier"/>
              </a:rPr>
              <a:t>\xe9"</a:t>
            </a:r>
            <a:r>
              <a:rPr sz="1600" dirty="0">
                <a:latin typeface="Courier"/>
              </a:rPr>
              <a:t>))</a:t>
            </a:r>
            <a:br>
              <a:rPr sz="1600" dirty="0"/>
            </a:br>
            <a:br>
              <a:rPr sz="1600" dirty="0"/>
            </a:br>
            <a:r>
              <a:rPr sz="1600" dirty="0">
                <a:solidFill>
                  <a:srgbClr val="06287E"/>
                </a:solidFill>
                <a:latin typeface="Courier"/>
              </a:rPr>
              <a:t>Encoding</a:t>
            </a:r>
            <a:r>
              <a:rPr sz="1600" dirty="0">
                <a:latin typeface="Courier"/>
              </a:rPr>
              <a:t>(</a:t>
            </a:r>
            <a:r>
              <a:rPr sz="1600" dirty="0">
                <a:solidFill>
                  <a:srgbClr val="06287E"/>
                </a:solidFill>
                <a:latin typeface="Courier"/>
              </a:rPr>
              <a:t>c</a:t>
            </a:r>
            <a:r>
              <a:rPr sz="1600" dirty="0">
                <a:latin typeface="Courier"/>
              </a:rPr>
              <a:t>(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"coffee"</a:t>
            </a:r>
            <a:r>
              <a:rPr sz="1600" dirty="0">
                <a:latin typeface="Courier"/>
              </a:rPr>
              <a:t>, 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"café"</a:t>
            </a:r>
            <a:r>
              <a:rPr sz="1600" dirty="0">
                <a:latin typeface="Courier"/>
              </a:rPr>
              <a:t>, 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</a:t>
            </a:r>
            <a:r>
              <a:rPr sz="1600" dirty="0" err="1">
                <a:solidFill>
                  <a:srgbClr val="4070A0"/>
                </a:solidFill>
                <a:latin typeface="Courier"/>
              </a:rPr>
              <a:t>caf</a:t>
            </a:r>
            <a:r>
              <a:rPr sz="1600" dirty="0">
                <a:solidFill>
                  <a:srgbClr val="4070A0"/>
                </a:solidFill>
                <a:latin typeface="Courier"/>
              </a:rPr>
              <a:t>\u00E9"</a:t>
            </a:r>
            <a:r>
              <a:rPr sz="1600" dirty="0">
                <a:latin typeface="Courier"/>
              </a:rPr>
              <a:t>, </a:t>
            </a:r>
            <a:r>
              <a:rPr sz="1600" dirty="0">
                <a:solidFill>
                  <a:srgbClr val="4070A0"/>
                </a:solidFill>
                <a:latin typeface="Courier"/>
              </a:rPr>
              <a:t>"</a:t>
            </a:r>
            <a:r>
              <a:rPr sz="1600" dirty="0" err="1">
                <a:solidFill>
                  <a:srgbClr val="4070A0"/>
                </a:solidFill>
                <a:latin typeface="Courier"/>
              </a:rPr>
              <a:t>caf</a:t>
            </a:r>
            <a:r>
              <a:rPr sz="1600" dirty="0">
                <a:solidFill>
                  <a:srgbClr val="4070A0"/>
                </a:solidFill>
                <a:latin typeface="Courier"/>
              </a:rPr>
              <a:t>\xe9"</a:t>
            </a:r>
            <a:r>
              <a:rPr sz="1600" dirty="0">
                <a:latin typeface="Courier"/>
              </a:rPr>
              <a:t>))</a:t>
            </a:r>
          </a:p>
          <a:p>
            <a:pPr lvl="0" indent="0">
              <a:buNone/>
            </a:pPr>
            <a:r>
              <a:rPr sz="1600" dirty="0">
                <a:latin typeface="Courier"/>
              </a:rPr>
              <a:t>## [1] "coffee" "café"  "</a:t>
            </a:r>
            <a:r>
              <a:rPr sz="1600" dirty="0" err="1">
                <a:latin typeface="Courier"/>
              </a:rPr>
              <a:t>caf</a:t>
            </a:r>
            <a:r>
              <a:rPr sz="1600" dirty="0">
                <a:latin typeface="Courier"/>
              </a:rPr>
              <a:t>&lt;e9&gt;"   "</a:t>
            </a:r>
            <a:r>
              <a:rPr sz="1600" dirty="0" err="1">
                <a:latin typeface="Courier"/>
              </a:rPr>
              <a:t>caf</a:t>
            </a:r>
            <a:r>
              <a:rPr sz="1600" dirty="0">
                <a:latin typeface="Courier"/>
              </a:rPr>
              <a:t>&lt;e9&gt;"  
## [1] "unknown" "latin1"  "UTF-8"   "latin1"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sz="1600" b="1" dirty="0"/>
              <a:t>R &gt;= 4.2.0</a:t>
            </a:r>
            <a:endParaRPr lang="en-US" sz="1600" b="1" dirty="0"/>
          </a:p>
          <a:p>
            <a:pPr lvl="0" indent="0">
              <a:buNone/>
            </a:pPr>
            <a:r>
              <a:rPr lang="en-US" sz="1600" dirty="0">
                <a:solidFill>
                  <a:srgbClr val="06287E"/>
                </a:solidFill>
                <a:latin typeface="Courier"/>
              </a:rPr>
              <a:t>print</a:t>
            </a:r>
            <a:r>
              <a:rPr lang="en-US" sz="1600" dirty="0">
                <a:latin typeface="Courier"/>
              </a:rPr>
              <a:t>(</a:t>
            </a:r>
            <a:r>
              <a:rPr lang="en-US" sz="1600" dirty="0">
                <a:solidFill>
                  <a:srgbClr val="06287E"/>
                </a:solidFill>
                <a:latin typeface="Courier"/>
              </a:rPr>
              <a:t>c</a:t>
            </a:r>
            <a:r>
              <a:rPr lang="en-US" sz="1600" dirty="0">
                <a:latin typeface="Courier"/>
              </a:rPr>
              <a:t>(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"coffee"</a:t>
            </a:r>
            <a:r>
              <a:rPr lang="en-US" sz="1600" dirty="0">
                <a:latin typeface="Courier"/>
              </a:rPr>
              <a:t>, 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"café"</a:t>
            </a:r>
            <a:r>
              <a:rPr lang="en-US" sz="1600" dirty="0">
                <a:latin typeface="Courier"/>
              </a:rPr>
              <a:t>, 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</a:t>
            </a:r>
            <a:r>
              <a:rPr lang="en-US" sz="1600" dirty="0" err="1">
                <a:solidFill>
                  <a:srgbClr val="4070A0"/>
                </a:solidFill>
                <a:latin typeface="Courier"/>
              </a:rPr>
              <a:t>caf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\u00E9"</a:t>
            </a:r>
            <a:r>
              <a:rPr lang="en-US" sz="1600" dirty="0">
                <a:latin typeface="Courier"/>
              </a:rPr>
              <a:t>, 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</a:t>
            </a:r>
            <a:r>
              <a:rPr lang="en-US" sz="1600" dirty="0" err="1">
                <a:solidFill>
                  <a:srgbClr val="4070A0"/>
                </a:solidFill>
                <a:latin typeface="Courier"/>
              </a:rPr>
              <a:t>caf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\xe9"</a:t>
            </a:r>
            <a:r>
              <a:rPr lang="en-US" sz="1600" dirty="0">
                <a:latin typeface="Courier"/>
              </a:rPr>
              <a:t>))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>
                <a:solidFill>
                  <a:srgbClr val="06287E"/>
                </a:solidFill>
                <a:latin typeface="Courier"/>
              </a:rPr>
              <a:t>Encoding</a:t>
            </a:r>
            <a:r>
              <a:rPr lang="en-US" sz="1600" dirty="0">
                <a:latin typeface="Courier"/>
              </a:rPr>
              <a:t>(</a:t>
            </a:r>
            <a:r>
              <a:rPr lang="en-US" sz="1600" dirty="0">
                <a:solidFill>
                  <a:srgbClr val="06287E"/>
                </a:solidFill>
                <a:latin typeface="Courier"/>
              </a:rPr>
              <a:t>c</a:t>
            </a:r>
            <a:r>
              <a:rPr lang="en-US" sz="1600" dirty="0">
                <a:latin typeface="Courier"/>
              </a:rPr>
              <a:t>(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"coffee"</a:t>
            </a:r>
            <a:r>
              <a:rPr lang="en-US" sz="1600" dirty="0">
                <a:latin typeface="Courier"/>
              </a:rPr>
              <a:t>, 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"café"</a:t>
            </a:r>
            <a:r>
              <a:rPr lang="en-US" sz="1600" dirty="0">
                <a:latin typeface="Courier"/>
              </a:rPr>
              <a:t>, 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</a:t>
            </a:r>
            <a:r>
              <a:rPr lang="en-US" sz="1600" dirty="0" err="1">
                <a:solidFill>
                  <a:srgbClr val="4070A0"/>
                </a:solidFill>
                <a:latin typeface="Courier"/>
              </a:rPr>
              <a:t>caf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\u00E9"</a:t>
            </a:r>
            <a:r>
              <a:rPr lang="en-US" sz="1600" dirty="0">
                <a:latin typeface="Courier"/>
              </a:rPr>
              <a:t>, 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"</a:t>
            </a:r>
            <a:r>
              <a:rPr lang="en-US" sz="1600" dirty="0" err="1">
                <a:solidFill>
                  <a:srgbClr val="4070A0"/>
                </a:solidFill>
                <a:latin typeface="Courier"/>
              </a:rPr>
              <a:t>caf</a:t>
            </a:r>
            <a:r>
              <a:rPr lang="en-US" sz="1600" dirty="0">
                <a:solidFill>
                  <a:srgbClr val="4070A0"/>
                </a:solidFill>
                <a:latin typeface="Courier"/>
              </a:rPr>
              <a:t>\xe9"</a:t>
            </a:r>
            <a:r>
              <a:rPr lang="en-US" sz="1600" dirty="0">
                <a:latin typeface="Courier"/>
              </a:rPr>
              <a:t>))</a:t>
            </a:r>
          </a:p>
          <a:p>
            <a:pPr lvl="0" indent="0">
              <a:buNone/>
            </a:pPr>
            <a:r>
              <a:rPr lang="en-US" sz="1600" dirty="0">
                <a:latin typeface="Courier"/>
              </a:rPr>
              <a:t>## [1] "coffee"  "café"    "café"    "</a:t>
            </a:r>
            <a:r>
              <a:rPr lang="en-US" sz="1600" dirty="0" err="1">
                <a:latin typeface="Courier"/>
              </a:rPr>
              <a:t>caf</a:t>
            </a:r>
            <a:r>
              <a:rPr lang="en-US" sz="1600" dirty="0">
                <a:latin typeface="Courier"/>
              </a:rPr>
              <a:t>\xe9"
## [1] "unknown" "UTF-8"   "UTF-8"   "unknown"</a:t>
            </a:r>
          </a:p>
          <a:p>
            <a:pPr marL="0" lvl="0" indent="0">
              <a:spcBef>
                <a:spcPts val="3000"/>
              </a:spcBef>
              <a:buNone/>
            </a:pPr>
            <a:endParaRPr sz="16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416</TotalTime>
  <Words>926</Words>
  <Application>Microsoft Office PowerPoint</Application>
  <PresentationFormat>On-screen Show (16:9)</PresentationFormat>
  <Paragraphs>118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-apple-system</vt:lpstr>
      <vt:lpstr>Arial</vt:lpstr>
      <vt:lpstr>Brush Script MT</vt:lpstr>
      <vt:lpstr>Calibri</vt:lpstr>
      <vt:lpstr>Courier</vt:lpstr>
      <vt:lpstr>DIN W01 Regular</vt:lpstr>
      <vt:lpstr>Graphik</vt:lpstr>
      <vt:lpstr>OCR A Extended</vt:lpstr>
      <vt:lpstr>Times New Roman</vt:lpstr>
      <vt:lpstr>Office Theme</vt:lpstr>
      <vt:lpstr>Let’s start at the beginning - bits to character encoding in R</vt:lpstr>
      <vt:lpstr>PowerPoint Presentation</vt:lpstr>
      <vt:lpstr>PowerPoint Presentation</vt:lpstr>
      <vt:lpstr>PowerPoint Presentation</vt:lpstr>
      <vt:lpstr>PowerPoint Presentation</vt:lpstr>
      <vt:lpstr>ASCII, Latin1, and Unicode</vt:lpstr>
      <vt:lpstr>ASCII, Latin1, and Unicode</vt:lpstr>
      <vt:lpstr>ASCII, Latin1, and UTF-8</vt:lpstr>
      <vt:lpstr>Character String Encoding in R</vt:lpstr>
      <vt:lpstr>PowerPoint Presentation</vt:lpstr>
      <vt:lpstr>PowerPoint Presentation</vt:lpstr>
      <vt:lpstr>PowerPoint Presentation</vt:lpstr>
      <vt:lpstr>Character encoding, Tidyverse style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start at the beginning - bits to character encoding in R</dc:title>
  <dc:creator>Alex Farach</dc:creator>
  <cp:keywords/>
  <cp:lastModifiedBy>Farach, Alex</cp:lastModifiedBy>
  <cp:revision>17</cp:revision>
  <dcterms:created xsi:type="dcterms:W3CDTF">2022-07-03T15:40:16Z</dcterms:created>
  <dcterms:modified xsi:type="dcterms:W3CDTF">2022-07-05T13:40:59Z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2022-06-28</vt:lpwstr>
  </property>
  <property fmtid="{D5CDD505-2E9C-101B-9397-08002B2CF9AE}" pid="3" name="output">
    <vt:lpwstr>powerpoint_presentation</vt:lpwstr>
  </property>
</Properties>
</file>